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DADF08-E7B7-9A49-8E85-B8ED0E7689C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Research Info" id="{20F1E1F0-37B9-2847-B0C6-0078DD3C9498}">
          <p14:sldIdLst/>
        </p14:section>
        <p14:section name="Backup" id="{8CB2D4C3-D3D0-A641-8E55-E16529D1E64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A7"/>
    <a:srgbClr val="D90202"/>
    <a:srgbClr val="78C400"/>
    <a:srgbClr val="81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5" autoAdjust="0"/>
    <p:restoredTop sz="93333" autoAdjust="0"/>
  </p:normalViewPr>
  <p:slideViewPr>
    <p:cSldViewPr snapToGrid="0" snapToObjects="1">
      <p:cViewPr>
        <p:scale>
          <a:sx n="121" d="100"/>
          <a:sy n="121" d="100"/>
        </p:scale>
        <p:origin x="-928" y="-4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AF509-3C30-A048-9A45-540F778F2400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C3388-56E4-264D-ADA8-EBFC2205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0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3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6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2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8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D2E03-9A65-754B-AC55-0668FF2AED42}" type="datetimeFigureOut">
              <a:rPr lang="en-US" smtClean="0"/>
              <a:t>10/5/16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38159-A71B-234A-90EC-A2BA8C842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9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6" Type="http://schemas.microsoft.com/office/2007/relationships/hdphoto" Target="../media/hdphoto3.wdp"/><Relationship Id="rId7" Type="http://schemas.openxmlformats.org/officeDocument/2006/relationships/image" Target="../media/image12.png"/><Relationship Id="rId8" Type="http://schemas.microsoft.com/office/2007/relationships/hdphoto" Target="../media/hdphoto4.wdp"/><Relationship Id="rId9" Type="http://schemas.openxmlformats.org/officeDocument/2006/relationships/image" Target="../media/image13.png"/><Relationship Id="rId10" Type="http://schemas.microsoft.com/office/2007/relationships/hdphoto" Target="../media/hdphoto5.wdp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microsoft.com/office/2007/relationships/hdphoto" Target="../media/hdphoto9.wdp"/><Relationship Id="rId15" Type="http://schemas.openxmlformats.org/officeDocument/2006/relationships/image" Target="../media/image1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6.wdp"/><Relationship Id="rId6" Type="http://schemas.microsoft.com/office/2007/relationships/hdphoto" Target="../media/hdphoto7.wdp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microsoft.com/office/2007/relationships/hdphoto" Target="../media/hdphoto8.wdp"/><Relationship Id="rId10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1.wdp"/><Relationship Id="rId12" Type="http://schemas.openxmlformats.org/officeDocument/2006/relationships/image" Target="../media/image26.png"/><Relationship Id="rId13" Type="http://schemas.openxmlformats.org/officeDocument/2006/relationships/image" Target="../media/image17.png"/><Relationship Id="rId14" Type="http://schemas.microsoft.com/office/2007/relationships/hdphoto" Target="../media/hdphoto7.wdp"/><Relationship Id="rId15" Type="http://schemas.openxmlformats.org/officeDocument/2006/relationships/image" Target="../media/image1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9" Type="http://schemas.microsoft.com/office/2007/relationships/hdphoto" Target="../media/hdphoto10.wdp"/><Relationship Id="rId10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microsoft.com/office/2007/relationships/hdphoto" Target="../media/hdphoto12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16.wdp"/><Relationship Id="rId12" Type="http://schemas.openxmlformats.org/officeDocument/2006/relationships/image" Target="../media/image38.jpeg"/><Relationship Id="rId13" Type="http://schemas.microsoft.com/office/2007/relationships/hdphoto" Target="../media/hdphoto17.wdp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microsoft.com/office/2007/relationships/hdphoto" Target="../media/hdphoto13.wdp"/><Relationship Id="rId5" Type="http://schemas.openxmlformats.org/officeDocument/2006/relationships/image" Target="../media/image35.png"/><Relationship Id="rId6" Type="http://schemas.openxmlformats.org/officeDocument/2006/relationships/image" Target="../media/image10.png"/><Relationship Id="rId7" Type="http://schemas.microsoft.com/office/2007/relationships/hdphoto" Target="../media/hdphoto14.wdp"/><Relationship Id="rId8" Type="http://schemas.openxmlformats.org/officeDocument/2006/relationships/image" Target="../media/image36.png"/><Relationship Id="rId9" Type="http://schemas.microsoft.com/office/2007/relationships/hdphoto" Target="../media/hdphoto15.wdp"/><Relationship Id="rId1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4" r="774"/>
          <a:stretch/>
        </p:blipFill>
        <p:spPr>
          <a:xfrm>
            <a:off x="0" y="850"/>
            <a:ext cx="9144000" cy="51015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50307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3581" y="1890041"/>
            <a:ext cx="8562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5000"/>
              </a:lnSpc>
            </a:pPr>
            <a:r>
              <a:rPr lang="en-US" sz="4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Dynamic and Movable Learning</a:t>
            </a:r>
            <a:endParaRPr lang="en-US" sz="48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005" y="2471113"/>
            <a:ext cx="856285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Develop, Engage, Track Results </a:t>
            </a: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with </a:t>
            </a: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mobile blended </a:t>
            </a: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learning platform</a:t>
            </a:r>
          </a:p>
        </p:txBody>
      </p:sp>
      <p:pic>
        <p:nvPicPr>
          <p:cNvPr id="9" name="Picture 8" descr="Conicle2016_Log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37" y="132605"/>
            <a:ext cx="1399741" cy="471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23866"/>
            <a:ext cx="9144000" cy="8911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01" y="5095320"/>
            <a:ext cx="826118" cy="298184"/>
          </a:xfrm>
          <a:prstGeom prst="rect">
            <a:avLst/>
          </a:prstGeom>
        </p:spPr>
      </p:pic>
      <p:pic>
        <p:nvPicPr>
          <p:cNvPr id="12" name="Picture 11" descr="PacRimGoup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020" y="5133535"/>
            <a:ext cx="868300" cy="274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309" y="5108873"/>
            <a:ext cx="420605" cy="344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993" y="5090907"/>
            <a:ext cx="325445" cy="358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b="12833"/>
          <a:stretch/>
        </p:blipFill>
        <p:spPr>
          <a:xfrm>
            <a:off x="5048673" y="5078135"/>
            <a:ext cx="657375" cy="404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37" b="18785"/>
          <a:stretch/>
        </p:blipFill>
        <p:spPr>
          <a:xfrm>
            <a:off x="7231857" y="5083085"/>
            <a:ext cx="676244" cy="4049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175" cmpd="sng">
            <a:noFill/>
          </a:ln>
          <a:effectLst/>
        </p:spPr>
      </p:pic>
      <p:sp>
        <p:nvSpPr>
          <p:cNvPr id="17" name="Rounded Rectangle 16"/>
          <p:cNvSpPr/>
          <p:nvPr/>
        </p:nvSpPr>
        <p:spPr>
          <a:xfrm>
            <a:off x="3126937" y="3555687"/>
            <a:ext cx="1296648" cy="360146"/>
          </a:xfrm>
          <a:prstGeom prst="roundRect">
            <a:avLst>
              <a:gd name="adj" fmla="val 9119"/>
            </a:avLst>
          </a:prstGeom>
          <a:solidFill>
            <a:srgbClr val="D90202"/>
          </a:solidFill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623820" y="3555687"/>
            <a:ext cx="1296648" cy="360146"/>
          </a:xfrm>
          <a:prstGeom prst="roundRect">
            <a:avLst>
              <a:gd name="adj" fmla="val 9119"/>
            </a:avLst>
          </a:prstGeom>
          <a:noFill/>
          <a:ln w="31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40850" y="3593406"/>
            <a:ext cx="87070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Learn more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14609" y="3593406"/>
            <a:ext cx="1316807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Request for Demo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4714" y="267391"/>
            <a:ext cx="566762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Home         Solutions        Products       Our Customers       Contact </a:t>
            </a:r>
            <a:r>
              <a:rPr lang="en-US" sz="14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us           </a:t>
            </a:r>
            <a:r>
              <a:rPr lang="en-US" sz="14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Download PDF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8021" y="273386"/>
            <a:ext cx="285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Empower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mart Enterprise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779001" y="256443"/>
            <a:ext cx="1140396" cy="300284"/>
          </a:xfrm>
          <a:prstGeom prst="roundRect">
            <a:avLst>
              <a:gd name="adj" fmla="val 9119"/>
            </a:avLst>
          </a:prstGeom>
          <a:noFill/>
          <a:ln w="31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3581" y="1413081"/>
            <a:ext cx="856285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Introducing All New</a:t>
            </a:r>
            <a:endParaRPr lang="en-US" sz="32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2838856"/>
            <a:ext cx="914399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Redefining Enterprise Training and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HR Development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with </a:t>
            </a:r>
            <a:r>
              <a:rPr lang="en-US" sz="16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Mobile First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Learning solution </a:t>
            </a:r>
            <a:endParaRPr lang="en-US" sz="16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making </a:t>
            </a:r>
            <a:r>
              <a:rPr lang="en-US" sz="16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it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Faster</a:t>
            </a:r>
            <a:r>
              <a:rPr lang="en-US" sz="16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, Easier, and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Smarter Anywhere, Anytime.</a:t>
            </a:r>
            <a:endParaRPr lang="en-US" sz="1600" dirty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" name="Oval 1"/>
          <p:cNvSpPr/>
          <p:nvPr/>
        </p:nvSpPr>
        <p:spPr>
          <a:xfrm>
            <a:off x="-818631" y="839669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1487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645" y="886578"/>
            <a:ext cx="8527662" cy="402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young-professionals-cover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645" y="886578"/>
            <a:ext cx="6442648" cy="4026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8910" y="886578"/>
            <a:ext cx="2230397" cy="40266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03381" y="886578"/>
            <a:ext cx="1616477" cy="4026653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98339" y="2518694"/>
            <a:ext cx="2863993" cy="1649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Workshop On-the-Go</a:t>
            </a: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Applying Conicle ONDEMAND and LIVE to broadcast company’s workshop to business partners around the country via web and mobile device anywhere anytime.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endParaRPr lang="en-US" sz="12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Unilever is one of the world's largest consumer goods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company.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Its products include food, beverages, cleaning agents and personal care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products and more. 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884" y="1673983"/>
            <a:ext cx="2103986" cy="61888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76252" y="5047156"/>
            <a:ext cx="970368" cy="128283"/>
            <a:chOff x="3630659" y="5080000"/>
            <a:chExt cx="970368" cy="128283"/>
          </a:xfrm>
        </p:grpSpPr>
        <p:sp>
          <p:nvSpPr>
            <p:cNvPr id="16" name="Oval 15"/>
            <p:cNvSpPr/>
            <p:nvPr/>
          </p:nvSpPr>
          <p:spPr>
            <a:xfrm>
              <a:off x="3630659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911351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92043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472735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  <p:sp>
        <p:nvSpPr>
          <p:cNvPr id="21" name="Rectangle 20"/>
          <p:cNvSpPr/>
          <p:nvPr/>
        </p:nvSpPr>
        <p:spPr>
          <a:xfrm>
            <a:off x="311645" y="191453"/>
            <a:ext cx="852766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We serve Enterprises across the </a:t>
            </a:r>
            <a:r>
              <a:rPr lang="en-US" sz="32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industries.</a:t>
            </a:r>
            <a:endParaRPr lang="en-US" sz="3200" dirty="0">
              <a:solidFill>
                <a:srgbClr val="FF3232"/>
              </a:solidFill>
              <a:latin typeface="DB HelvethaicaAIS X 65 Med"/>
              <a:cs typeface="DB HelvethaicaAIS X 65 Med"/>
            </a:endParaRPr>
          </a:p>
        </p:txBody>
      </p:sp>
    </p:spTree>
    <p:extLst>
      <p:ext uri="{BB962C8B-B14F-4D97-AF65-F5344CB8AC3E}">
        <p14:creationId xmlns:p14="http://schemas.microsoft.com/office/powerpoint/2010/main" val="265962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645" y="886578"/>
            <a:ext cx="8527662" cy="402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young-professionals-cover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645" y="886578"/>
            <a:ext cx="6442648" cy="4026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8910" y="886578"/>
            <a:ext cx="2230397" cy="4026653"/>
          </a:xfrm>
          <a:prstGeom prst="rect">
            <a:avLst/>
          </a:prstGeom>
          <a:solidFill>
            <a:srgbClr val="D90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03381" y="886578"/>
            <a:ext cx="1616477" cy="4026653"/>
          </a:xfrm>
          <a:prstGeom prst="triangle">
            <a:avLst>
              <a:gd name="adj" fmla="val 100000"/>
            </a:avLst>
          </a:prstGeom>
          <a:solidFill>
            <a:srgbClr val="D90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acRimGoup_log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345" y="1694494"/>
            <a:ext cx="1962865" cy="6203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76252" y="5047156"/>
            <a:ext cx="970368" cy="128283"/>
            <a:chOff x="3630659" y="5080000"/>
            <a:chExt cx="970368" cy="128283"/>
          </a:xfrm>
        </p:grpSpPr>
        <p:sp>
          <p:nvSpPr>
            <p:cNvPr id="16" name="Oval 15"/>
            <p:cNvSpPr/>
            <p:nvPr/>
          </p:nvSpPr>
          <p:spPr>
            <a:xfrm>
              <a:off x="3630659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911351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92043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472735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877349" y="2655142"/>
            <a:ext cx="2863993" cy="179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The Hybrid Learning</a:t>
            </a:r>
          </a:p>
          <a:p>
            <a:pPr algn="r">
              <a:lnSpc>
                <a:spcPct val="80000"/>
              </a:lnSpc>
            </a:pP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Utilizing the capabilities of Conicle ONDEMAND to enhance learning experience by combining offline workshop with online self-learning </a:t>
            </a:r>
          </a:p>
          <a:p>
            <a:pPr algn="r">
              <a:lnSpc>
                <a:spcPct val="80000"/>
              </a:lnSpc>
            </a:pPr>
            <a:endParaRPr lang="en-US" sz="12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PacRim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Group is a leading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HR consulting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partner of organizations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providing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new services to match the dynamic &amp; fast-changing needs for leadership development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and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growth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  <p:sp>
        <p:nvSpPr>
          <p:cNvPr id="21" name="Rectangle 20"/>
          <p:cNvSpPr/>
          <p:nvPr/>
        </p:nvSpPr>
        <p:spPr>
          <a:xfrm>
            <a:off x="311645" y="191453"/>
            <a:ext cx="852766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We serve Enterprises across the </a:t>
            </a:r>
            <a:r>
              <a:rPr lang="en-US" sz="32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industries.</a:t>
            </a:r>
            <a:endParaRPr lang="en-US" sz="3200" dirty="0">
              <a:solidFill>
                <a:srgbClr val="FF3232"/>
              </a:solidFill>
              <a:latin typeface="DB HelvethaicaAIS X 65 Med"/>
              <a:cs typeface="DB HelvethaicaAIS X 65 Med"/>
            </a:endParaRPr>
          </a:p>
        </p:txBody>
      </p:sp>
    </p:spTree>
    <p:extLst>
      <p:ext uri="{BB962C8B-B14F-4D97-AF65-F5344CB8AC3E}">
        <p14:creationId xmlns:p14="http://schemas.microsoft.com/office/powerpoint/2010/main" val="163896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645" y="886578"/>
            <a:ext cx="8527662" cy="402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young-professionals-cover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645" y="886578"/>
            <a:ext cx="6442648" cy="4026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8910" y="886578"/>
            <a:ext cx="2230397" cy="4026653"/>
          </a:xfrm>
          <a:prstGeom prst="rect">
            <a:avLst/>
          </a:prstGeom>
          <a:solidFill>
            <a:srgbClr val="00D2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03381" y="886578"/>
            <a:ext cx="1616477" cy="4026653"/>
          </a:xfrm>
          <a:prstGeom prst="triangle">
            <a:avLst>
              <a:gd name="adj" fmla="val 100000"/>
            </a:avLst>
          </a:prstGeom>
          <a:solidFill>
            <a:srgbClr val="00D2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14" y="1478249"/>
            <a:ext cx="1088191" cy="8903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176252" y="5047156"/>
            <a:ext cx="970368" cy="128283"/>
            <a:chOff x="3630659" y="5080000"/>
            <a:chExt cx="970368" cy="128283"/>
          </a:xfrm>
        </p:grpSpPr>
        <p:sp>
          <p:nvSpPr>
            <p:cNvPr id="15" name="Oval 14"/>
            <p:cNvSpPr/>
            <p:nvPr/>
          </p:nvSpPr>
          <p:spPr>
            <a:xfrm>
              <a:off x="3630659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11351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2043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472735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908834" y="2581670"/>
            <a:ext cx="2780033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Tutors on your hand</a:t>
            </a:r>
          </a:p>
          <a:p>
            <a:pPr algn="r">
              <a:lnSpc>
                <a:spcPct val="80000"/>
              </a:lnSpc>
            </a:pP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Using Conicle ONDEMAND to be ClickforClever’s online course marketplace integrated with payment system to sell and provide online courses directly to their customers.</a:t>
            </a:r>
          </a:p>
          <a:p>
            <a:pPr algn="r">
              <a:lnSpc>
                <a:spcPct val="80000"/>
              </a:lnSpc>
            </a:pPr>
            <a:endParaRPr lang="en-US" sz="12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ClickforClever.com is one of the most popular online tutoring website among high school students in Thailand providing variety of courses with the concept “Online Edutainment”.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  <p:sp>
        <p:nvSpPr>
          <p:cNvPr id="21" name="Rectangle 20"/>
          <p:cNvSpPr/>
          <p:nvPr/>
        </p:nvSpPr>
        <p:spPr>
          <a:xfrm>
            <a:off x="311645" y="191453"/>
            <a:ext cx="852766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We serve Enterprises across the </a:t>
            </a:r>
            <a:r>
              <a:rPr lang="en-US" sz="32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industries.</a:t>
            </a:r>
            <a:endParaRPr lang="en-US" sz="3200" dirty="0">
              <a:solidFill>
                <a:srgbClr val="FF3232"/>
              </a:solidFill>
              <a:latin typeface="DB HelvethaicaAIS X 65 Med"/>
              <a:cs typeface="DB HelvethaicaAIS X 65 Med"/>
            </a:endParaRPr>
          </a:p>
        </p:txBody>
      </p:sp>
    </p:spTree>
    <p:extLst>
      <p:ext uri="{BB962C8B-B14F-4D97-AF65-F5344CB8AC3E}">
        <p14:creationId xmlns:p14="http://schemas.microsoft.com/office/powerpoint/2010/main" val="56976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559-10-03 at 12.45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/>
          <a:stretch/>
        </p:blipFill>
        <p:spPr>
          <a:xfrm>
            <a:off x="0" y="0"/>
            <a:ext cx="9144000" cy="23018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91685"/>
            <a:ext cx="9144000" cy="5200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1116" y="3539703"/>
            <a:ext cx="3950362" cy="1529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DB HelvethaicaAIS X 65 Med"/>
                <a:cs typeface="DB HelvethaicaAIS X 65 Med"/>
              </a:rPr>
              <a:t>Conicle builds revolutionary business solutions, served from mobile &amp; cloud, created to help you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grow and develop your team faster and smarter by experiencing </a:t>
            </a:r>
            <a:r>
              <a:rPr lang="en-US" sz="1400" dirty="0">
                <a:latin typeface="DB HelvethaicaAIS X 65 Med"/>
                <a:cs typeface="DB HelvethaicaAIS X 65 Med"/>
              </a:rPr>
              <a:t>and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engaging them much better. By leveraging </a:t>
            </a:r>
            <a:r>
              <a:rPr lang="en-US" sz="1400" dirty="0">
                <a:latin typeface="DB HelvethaicaAIS X 65 Med"/>
                <a:cs typeface="DB HelvethaicaAIS X 65 Med"/>
              </a:rPr>
              <a:t>the capabilities of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the emerging technologies, Conicle </a:t>
            </a:r>
            <a:r>
              <a:rPr lang="en-US" sz="1400" dirty="0">
                <a:latin typeface="DB HelvethaicaAIS X 65 Med"/>
                <a:cs typeface="DB HelvethaicaAIS X 65 Med"/>
              </a:rPr>
              <a:t>make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innovative solution which is compatible </a:t>
            </a:r>
            <a:r>
              <a:rPr lang="en-US" sz="1400" dirty="0">
                <a:latin typeface="DB HelvethaicaAIS X 65 Med"/>
                <a:cs typeface="DB HelvethaicaAIS X 65 Med"/>
              </a:rPr>
              <a:t>with your business process and strategy to achieve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your business </a:t>
            </a:r>
            <a:r>
              <a:rPr lang="en-US" sz="1400" dirty="0">
                <a:latin typeface="DB HelvethaicaAIS X 65 Med"/>
                <a:cs typeface="DB HelvethaicaAIS X 65 Med"/>
              </a:rPr>
              <a:t>mission and </a:t>
            </a:r>
            <a:r>
              <a:rPr lang="en-US" sz="1400" dirty="0" smtClean="0">
                <a:latin typeface="DB HelvethaicaAIS X 65 Med"/>
                <a:cs typeface="DB HelvethaicaAIS X 65 Med"/>
              </a:rPr>
              <a:t>goals.</a:t>
            </a:r>
          </a:p>
          <a:p>
            <a:pPr>
              <a:lnSpc>
                <a:spcPct val="80000"/>
              </a:lnSpc>
            </a:pPr>
            <a:endParaRPr lang="en-US" sz="1400" dirty="0">
              <a:solidFill>
                <a:srgbClr val="D90202"/>
              </a:solidFill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Let’s build the better future with us</a:t>
            </a:r>
            <a:endParaRPr lang="en-US" dirty="0" smtClean="0">
              <a:solidFill>
                <a:srgbClr val="D90202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7439770"/>
            <a:ext cx="9144000" cy="660567"/>
          </a:xfrm>
          <a:prstGeom prst="roundRect">
            <a:avLst>
              <a:gd name="adj" fmla="val 0"/>
            </a:avLst>
          </a:prstGeom>
          <a:solidFill>
            <a:srgbClr val="E40000"/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3534" y="2674508"/>
            <a:ext cx="852766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At Conicle all we </a:t>
            </a:r>
            <a:r>
              <a:rPr lang="en-US" sz="32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do </a:t>
            </a:r>
            <a:r>
              <a:rPr lang="en-US" sz="32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is to empower your </a:t>
            </a:r>
            <a:r>
              <a:rPr lang="en-US" sz="32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team to be successful.</a:t>
            </a:r>
            <a:endParaRPr lang="en-US" sz="200" dirty="0" smtClean="0">
              <a:solidFill>
                <a:srgbClr val="D90202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99125" y="4468501"/>
            <a:ext cx="3599696" cy="276804"/>
          </a:xfrm>
          <a:prstGeom prst="roundRect">
            <a:avLst/>
          </a:prstGeom>
          <a:solidFill>
            <a:schemeClr val="bg1"/>
          </a:solidFill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>
              <a:latin typeface="DB HelvethaicaAIS X 65 Med"/>
              <a:cs typeface="DB HelvethaicaAIS X 65 Med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99125" y="4857837"/>
            <a:ext cx="3599696" cy="276804"/>
          </a:xfrm>
          <a:prstGeom prst="roundRect">
            <a:avLst/>
          </a:prstGeom>
          <a:solidFill>
            <a:schemeClr val="bg1"/>
          </a:solidFill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>
              <a:latin typeface="DB HelvethaicaAIS X 65 Med"/>
              <a:cs typeface="DB HelvethaicaAIS X 65 Med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99125" y="5266181"/>
            <a:ext cx="3599696" cy="866704"/>
          </a:xfrm>
          <a:prstGeom prst="roundRect">
            <a:avLst>
              <a:gd name="adj" fmla="val 7032"/>
            </a:avLst>
          </a:prstGeom>
          <a:solidFill>
            <a:schemeClr val="bg1"/>
          </a:solidFill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>
              <a:latin typeface="DB HelvethaicaAIS X 65 Med"/>
              <a:cs typeface="DB HelvethaicaAIS X 65 Med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899125" y="4081875"/>
            <a:ext cx="3599696" cy="276804"/>
          </a:xfrm>
          <a:prstGeom prst="roundRect">
            <a:avLst/>
          </a:prstGeom>
          <a:solidFill>
            <a:schemeClr val="bg1"/>
          </a:solidFill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>
              <a:latin typeface="DB HelvethaicaAIS X 65 Med"/>
              <a:cs typeface="DB HelvethaicaAIS X 65 Med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899126" y="6385036"/>
            <a:ext cx="3599696" cy="312840"/>
          </a:xfrm>
          <a:prstGeom prst="roundRect">
            <a:avLst/>
          </a:prstGeom>
          <a:solidFill>
            <a:srgbClr val="D90202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Submit</a:t>
            </a:r>
            <a:endParaRPr lang="en-US" sz="1600" dirty="0">
              <a:latin typeface="DB HelvethaicaAIS X 65 Med"/>
              <a:cs typeface="DB HelvethaicaAIS X 65 Med"/>
            </a:endParaRPr>
          </a:p>
        </p:txBody>
      </p:sp>
      <p:pic>
        <p:nvPicPr>
          <p:cNvPr id="14" name="Picture 13" descr="Conicle2016_Log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87" y="7567186"/>
            <a:ext cx="1209977" cy="40767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99124" y="4063076"/>
            <a:ext cx="359969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DB HelvethaicaAIS X 65 Med"/>
                <a:cs typeface="DB HelvethaicaAIS X 65 Med"/>
              </a:rPr>
              <a:t>Your name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99122" y="4457929"/>
            <a:ext cx="359969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DB HelvethaicaAIS X 65 Med"/>
                <a:cs typeface="DB HelvethaicaAIS X 65 Med"/>
              </a:rPr>
              <a:t>Company name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99122" y="4845380"/>
            <a:ext cx="359969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DB HelvethaicaAIS X 65 Med"/>
                <a:cs typeface="DB HelvethaicaAIS X 65 Med"/>
              </a:rPr>
              <a:t>Email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99124" y="5242035"/>
            <a:ext cx="359969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DB HelvethaicaAIS X 65 Med"/>
                <a:cs typeface="DB HelvethaicaAIS X 65 Med"/>
              </a:rPr>
              <a:t>Message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1058" y="7665602"/>
            <a:ext cx="87533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Copyright 2016 Conicle Co., Ltd.</a:t>
            </a:r>
            <a:endParaRPr lang="en-US" sz="1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3597" y="7655105"/>
            <a:ext cx="7248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n w="19050" cmpd="sng">
                  <a:noFill/>
                </a:ln>
                <a:solidFill>
                  <a:schemeClr val="bg1"/>
                </a:solidFill>
                <a:latin typeface="DB HelvethaicaAIS X 65 Med"/>
                <a:cs typeface="DB HelvethaicaAIS X 65 Med"/>
              </a:rPr>
              <a:t>Technology enabled. Everything’s possible.</a:t>
            </a:r>
            <a:endParaRPr lang="en-US" sz="1200" b="1" dirty="0">
              <a:ln w="19050" cmpd="sng">
                <a:noFill/>
              </a:ln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09321" y="3514047"/>
            <a:ext cx="3599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Request for Demo and Quotation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21218" y="5063821"/>
            <a:ext cx="2807571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sz="800" dirty="0" smtClean="0"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Nakorn Phuekphiphatmet</a:t>
            </a:r>
            <a:endParaRPr lang="en-US" sz="1600" dirty="0"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Email : </a:t>
            </a: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nakorn@conicle.com</a:t>
            </a:r>
            <a:endParaRPr lang="en-US" sz="1600" dirty="0">
              <a:solidFill>
                <a:srgbClr val="D90202"/>
              </a:solidFill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Mobile </a:t>
            </a:r>
            <a:r>
              <a:rPr lang="en-US" sz="1600" dirty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: </a:t>
            </a: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+66877975636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Conicle Co., Ltd.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33 Pradipat 17, Samsennai,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Phayathai, Bangkok, 10400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Thailand</a:t>
            </a:r>
            <a:endParaRPr lang="en-US" sz="1600" dirty="0">
              <a:solidFill>
                <a:srgbClr val="D90202"/>
              </a:solidFill>
              <a:latin typeface="DB HelvethaicaAIS X 65 Med"/>
              <a:cs typeface="DB HelvethaicaAIS X 65 M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8662" y="5220485"/>
            <a:ext cx="536786" cy="524616"/>
            <a:chOff x="512855" y="4687627"/>
            <a:chExt cx="744404" cy="755723"/>
          </a:xfrm>
        </p:grpSpPr>
        <p:sp>
          <p:nvSpPr>
            <p:cNvPr id="24" name="Oval 23"/>
            <p:cNvSpPr/>
            <p:nvPr/>
          </p:nvSpPr>
          <p:spPr>
            <a:xfrm>
              <a:off x="512855" y="4687627"/>
              <a:ext cx="744404" cy="7557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36" y="4821331"/>
              <a:ext cx="468161" cy="4774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635998" y="6032088"/>
            <a:ext cx="536786" cy="524616"/>
            <a:chOff x="512855" y="4687627"/>
            <a:chExt cx="744404" cy="755723"/>
          </a:xfrm>
        </p:grpSpPr>
        <p:sp>
          <p:nvSpPr>
            <p:cNvPr id="27" name="Oval 26"/>
            <p:cNvSpPr/>
            <p:nvPr/>
          </p:nvSpPr>
          <p:spPr>
            <a:xfrm>
              <a:off x="512855" y="4687627"/>
              <a:ext cx="744404" cy="7557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35" y="4839810"/>
              <a:ext cx="468160" cy="477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" name="Oval 28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3178128" y="995721"/>
            <a:ext cx="1296648" cy="360146"/>
          </a:xfrm>
          <a:prstGeom prst="roundRect">
            <a:avLst>
              <a:gd name="adj" fmla="val 9119"/>
            </a:avLst>
          </a:prstGeom>
          <a:solidFill>
            <a:srgbClr val="D90202"/>
          </a:solidFill>
          <a:ln w="31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580556" y="995721"/>
            <a:ext cx="1296648" cy="360146"/>
          </a:xfrm>
          <a:prstGeom prst="roundRect">
            <a:avLst>
              <a:gd name="adj" fmla="val 9119"/>
            </a:avLst>
          </a:prstGeom>
          <a:solidFill>
            <a:schemeClr val="bg1"/>
          </a:solidFill>
          <a:ln w="3175" cmpd="sng">
            <a:solidFill>
              <a:srgbClr val="D9020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178128" y="1033440"/>
            <a:ext cx="1296647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Download PDF</a:t>
            </a:r>
            <a:endParaRPr lang="en-US" sz="1400" b="1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81387" y="1031426"/>
            <a:ext cx="1316807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>
                <a:solidFill>
                  <a:srgbClr val="D90202"/>
                </a:solidFill>
                <a:latin typeface="DB HelvethaicaAIS X 65 Med"/>
                <a:cs typeface="DB HelvethaicaAIS X 65 Med"/>
              </a:rPr>
              <a:t>Request for Demo</a:t>
            </a:r>
          </a:p>
        </p:txBody>
      </p:sp>
    </p:spTree>
    <p:extLst>
      <p:ext uri="{BB962C8B-B14F-4D97-AF65-F5344CB8AC3E}">
        <p14:creationId xmlns:p14="http://schemas.microsoft.com/office/powerpoint/2010/main" val="82584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-8167"/>
            <a:ext cx="9144000" cy="5715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21563"/>
          <a:stretch/>
        </p:blipFill>
        <p:spPr>
          <a:xfrm>
            <a:off x="3879922" y="1407389"/>
            <a:ext cx="5264078" cy="40943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296" y="729829"/>
            <a:ext cx="6729843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rgbClr val="2A2717"/>
                </a:solidFill>
                <a:latin typeface="DB HelvethaicaAIS X 65 Med"/>
                <a:cs typeface="DB HelvethaicaAIS X 65 Med"/>
              </a:rPr>
              <a:t>Empowering your team &amp; organization with all-in-one mobile learning platform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rgbClr val="2A2717"/>
                </a:solidFill>
                <a:latin typeface="DB HelvethaicaAIS X 65 Med"/>
                <a:cs typeface="DB HelvethaicaAIS X 65 Med"/>
              </a:rPr>
              <a:t>t</a:t>
            </a:r>
            <a:r>
              <a:rPr lang="en-US" dirty="0" smtClean="0">
                <a:solidFill>
                  <a:srgbClr val="2A2717"/>
                </a:solidFill>
                <a:latin typeface="DB HelvethaicaAIS X 65 Med"/>
                <a:cs typeface="DB HelvethaicaAIS X 65 Med"/>
              </a:rPr>
              <a:t>o learn and connect faster, easier, and smarter anywhere anytime.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296" y="188824"/>
            <a:ext cx="66178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Mobile First for Team Development.</a:t>
            </a:r>
            <a:endParaRPr lang="en-US" sz="400" dirty="0" smtClean="0">
              <a:solidFill>
                <a:srgbClr val="2A2717"/>
              </a:solidFill>
              <a:latin typeface="DB HelvethaicaAIS X 65 Med"/>
              <a:cs typeface="DB HelvethaicaAIS X 65 M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6342" y="1579169"/>
            <a:ext cx="532621" cy="530410"/>
            <a:chOff x="111137" y="1346020"/>
            <a:chExt cx="839634" cy="835779"/>
          </a:xfrm>
        </p:grpSpPr>
        <p:sp>
          <p:nvSpPr>
            <p:cNvPr id="9" name="Oval 8"/>
            <p:cNvSpPr/>
            <p:nvPr/>
          </p:nvSpPr>
          <p:spPr>
            <a:xfrm>
              <a:off x="111137" y="1346020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1E1C1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290" y="1502797"/>
              <a:ext cx="528051" cy="52805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276342" y="2397749"/>
            <a:ext cx="532621" cy="530410"/>
            <a:chOff x="7199615" y="1189243"/>
            <a:chExt cx="839634" cy="835779"/>
          </a:xfrm>
        </p:grpSpPr>
        <p:sp>
          <p:nvSpPr>
            <p:cNvPr id="12" name="Oval 11"/>
            <p:cNvSpPr/>
            <p:nvPr/>
          </p:nvSpPr>
          <p:spPr>
            <a:xfrm>
              <a:off x="7199615" y="1189243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1E1C11"/>
                </a:solidFill>
              </a:endParaRPr>
            </a:p>
          </p:txBody>
        </p:sp>
        <p:pic>
          <p:nvPicPr>
            <p:cNvPr id="13" name="Picture 12" descr="play-button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8665" y="1386242"/>
              <a:ext cx="431134" cy="43113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76342" y="4048819"/>
            <a:ext cx="532621" cy="530410"/>
            <a:chOff x="7199615" y="3509394"/>
            <a:chExt cx="839634" cy="835779"/>
          </a:xfrm>
        </p:grpSpPr>
        <p:sp>
          <p:nvSpPr>
            <p:cNvPr id="15" name="Oval 14"/>
            <p:cNvSpPr/>
            <p:nvPr/>
          </p:nvSpPr>
          <p:spPr>
            <a:xfrm>
              <a:off x="7199615" y="3509394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1E1C11"/>
                </a:solidFill>
              </a:endParaRPr>
            </a:p>
          </p:txBody>
        </p:sp>
        <p:pic>
          <p:nvPicPr>
            <p:cNvPr id="16" name="Picture 15" descr="increasing-stocks-graphic-of-bar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129" y="3679152"/>
              <a:ext cx="466897" cy="46689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76342" y="3228902"/>
            <a:ext cx="532621" cy="530410"/>
            <a:chOff x="1147318" y="3509394"/>
            <a:chExt cx="839634" cy="835779"/>
          </a:xfrm>
        </p:grpSpPr>
        <p:sp>
          <p:nvSpPr>
            <p:cNvPr id="18" name="Oval 17"/>
            <p:cNvSpPr/>
            <p:nvPr/>
          </p:nvSpPr>
          <p:spPr>
            <a:xfrm>
              <a:off x="1147318" y="3509394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1E1C11"/>
                </a:solidFill>
              </a:endParaRPr>
            </a:p>
          </p:txBody>
        </p:sp>
        <p:pic>
          <p:nvPicPr>
            <p:cNvPr id="19" name="Picture 18" descr="user-silhouette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906" y="3692664"/>
              <a:ext cx="396238" cy="396238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857525" y="1752094"/>
            <a:ext cx="2753370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 smtClean="0">
                <a:latin typeface="DB HelvethaicaAIS X 65 Med"/>
                <a:cs typeface="DB HelvethaicaAIS X 65 Med"/>
              </a:rPr>
              <a:t>Using </a:t>
            </a:r>
            <a:r>
              <a:rPr lang="en-US" sz="1200" dirty="0">
                <a:latin typeface="DB HelvethaicaAIS X 65 Med"/>
                <a:cs typeface="DB HelvethaicaAIS X 65 Med"/>
              </a:rPr>
              <a:t>cloud-based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ondemand training platform to learn anywhere </a:t>
            </a:r>
            <a:r>
              <a:rPr lang="en-US" sz="1200" dirty="0">
                <a:latin typeface="DB HelvethaicaAIS X 65 Med"/>
                <a:cs typeface="DB HelvethaicaAIS X 65 Med"/>
              </a:rPr>
              <a:t>anytime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on web and mobile app with friendly experience. </a:t>
            </a:r>
            <a:endParaRPr lang="en-US" sz="1200" dirty="0">
              <a:latin typeface="DB HelvethaicaAIS X 65 Med"/>
              <a:cs typeface="DB HelvethaicaAIS X 65 Me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8388" y="2593821"/>
            <a:ext cx="2689664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 smtClean="0">
                <a:latin typeface="DB HelvethaicaAIS X 65 Med"/>
                <a:cs typeface="DB HelvethaicaAIS X 65 Med"/>
              </a:rPr>
              <a:t>Learning with </a:t>
            </a:r>
            <a:r>
              <a:rPr lang="en-US" sz="1200" dirty="0">
                <a:latin typeface="DB HelvethaicaAIS X 65 Med"/>
                <a:cs typeface="DB HelvethaicaAIS X 65 Med"/>
              </a:rPr>
              <a:t>VDO, a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udio, doc, live </a:t>
            </a:r>
            <a:r>
              <a:rPr lang="en-US" sz="1200" dirty="0">
                <a:latin typeface="DB HelvethaicaAIS X 65 Med"/>
                <a:cs typeface="DB HelvethaicaAIS X 65 Med"/>
              </a:rPr>
              <a:t>c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lass, and test </a:t>
            </a:r>
            <a:r>
              <a:rPr lang="en-US" sz="1200" dirty="0">
                <a:latin typeface="DB HelvethaicaAIS X 65 Med"/>
                <a:cs typeface="DB HelvethaicaAIS X 65 Med"/>
              </a:rPr>
              <a:t>f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orm and two-way communication tools such as discussion board, survey and questionnaire.</a:t>
            </a:r>
            <a:endParaRPr lang="en-US" sz="1200" dirty="0">
              <a:latin typeface="DB HelvethaicaAIS X 65 Med"/>
              <a:cs typeface="DB HelvethaicaAIS X 65 Me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7525" y="3417581"/>
            <a:ext cx="2689664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 smtClean="0">
                <a:latin typeface="DB HelvethaicaAIS X 65 Med"/>
                <a:cs typeface="DB HelvethaicaAIS X 65 Med"/>
              </a:rPr>
              <a:t>Creating and assigning </a:t>
            </a:r>
            <a:r>
              <a:rPr lang="en-US" sz="1200" dirty="0">
                <a:latin typeface="DB HelvethaicaAIS X 65 Med"/>
                <a:cs typeface="DB HelvethaicaAIS X 65 Med"/>
              </a:rPr>
              <a:t>content playlists to promote individualized learning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paths</a:t>
            </a:r>
            <a:r>
              <a:rPr lang="en-US" sz="1200" dirty="0">
                <a:latin typeface="DB HelvethaicaAIS X 65 Med"/>
                <a:cs typeface="DB HelvethaicaAIS X 65 Med"/>
              </a:rPr>
              <a:t>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to match the required skills of each position and career path.</a:t>
            </a:r>
            <a:endParaRPr lang="en-US" sz="1200" dirty="0">
              <a:latin typeface="DB HelvethaicaAIS X 65 Med"/>
              <a:cs typeface="DB HelvethaicaAIS X 65 Me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8387" y="4261580"/>
            <a:ext cx="2762507" cy="4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 smtClean="0">
                <a:latin typeface="DB HelvethaicaAIS X 65 Med"/>
                <a:cs typeface="DB HelvethaicaAIS X 65 Med"/>
              </a:rPr>
              <a:t>Tracking the progress and seeing the </a:t>
            </a:r>
            <a:r>
              <a:rPr lang="en-US" sz="1200" dirty="0">
                <a:latin typeface="DB HelvethaicaAIS X 65 Med"/>
                <a:cs typeface="DB HelvethaicaAIS X 65 Med"/>
              </a:rPr>
              <a:t>reports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to  </a:t>
            </a:r>
            <a:r>
              <a:rPr lang="en-US" sz="1200" dirty="0">
                <a:latin typeface="DB HelvethaicaAIS X 65 Med"/>
                <a:cs typeface="DB HelvethaicaAIS X 65 Med"/>
              </a:rPr>
              <a:t>measure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and analyze adoption</a:t>
            </a:r>
            <a:r>
              <a:rPr lang="en-US" sz="1200" dirty="0">
                <a:latin typeface="DB HelvethaicaAIS X 65 Med"/>
                <a:cs typeface="DB HelvethaicaAIS X 65 Med"/>
              </a:rPr>
              <a:t>, achievement,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time </a:t>
            </a:r>
            <a:r>
              <a:rPr lang="en-US" sz="1200" dirty="0">
                <a:latin typeface="DB HelvethaicaAIS X 65 Med"/>
                <a:cs typeface="DB HelvethaicaAIS X 65 Med"/>
              </a:rPr>
              <a:t>that users spend </a:t>
            </a:r>
            <a:r>
              <a:rPr lang="en-US" sz="1200" dirty="0" smtClean="0">
                <a:latin typeface="DB HelvethaicaAIS X 65 Med"/>
                <a:cs typeface="DB HelvethaicaAIS X 65 Med"/>
              </a:rPr>
              <a:t>learning and testing results.</a:t>
            </a:r>
            <a:endParaRPr lang="en-US" sz="1200" dirty="0">
              <a:latin typeface="DB HelvethaicaAIS X 65 Med"/>
              <a:cs typeface="DB HelvethaicaAIS X 65 M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87" y="1501866"/>
            <a:ext cx="28242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Mobile Learning. </a:t>
            </a:r>
            <a:r>
              <a:rPr lang="en-US" b="1" dirty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Anywhere </a:t>
            </a:r>
            <a:r>
              <a:rPr lang="en-US" b="1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Anytime.</a:t>
            </a:r>
            <a:endParaRPr lang="en-US" b="1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8387" y="2350712"/>
            <a:ext cx="2901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Blended Learning. Smart, Fast &amp; Easy.</a:t>
            </a:r>
            <a:endParaRPr lang="en-US" b="1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8388" y="3172728"/>
            <a:ext cx="26556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Personalized Learning Path</a:t>
            </a:r>
            <a:endParaRPr lang="en-US" b="1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88" y="4008324"/>
            <a:ext cx="26556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Result Tracking and Data Analytics</a:t>
            </a:r>
            <a:endParaRPr lang="en-US" b="1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28" name="Picture 27" descr="Screen Shot 2559-09-30 at 1.48.45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45"/>
          <a:stretch/>
        </p:blipFill>
        <p:spPr>
          <a:xfrm>
            <a:off x="0" y="5232871"/>
            <a:ext cx="9144000" cy="482129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1556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559-09-30 at 1.48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4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645" y="903909"/>
            <a:ext cx="85253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As mobile is transforming how we live and work, </a:t>
            </a: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Conicle builds a revolutionary mobile learning platform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to empower your team ever better and be part of your brighter future workplace. </a:t>
            </a:r>
            <a:endParaRPr lang="en-US" sz="16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644" y="274055"/>
            <a:ext cx="8525369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Mobile Learning breaking the barrier</a:t>
            </a:r>
            <a:endParaRPr lang="en-US" sz="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62" y="2055032"/>
            <a:ext cx="230168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fi-FI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Mobile Learning t</a:t>
            </a:r>
            <a:r>
              <a:rPr lang="fi-FI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 retain and develop Talent</a:t>
            </a:r>
            <a:endParaRPr lang="en-US" sz="20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4711" y="2023544"/>
            <a:ext cx="230168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More Achievement &amp;</a:t>
            </a:r>
          </a:p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Better</a:t>
            </a:r>
            <a:r>
              <a:rPr lang="en-US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 Engagement</a:t>
            </a:r>
            <a:endParaRPr lang="en-US" sz="20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8449" y="2023544"/>
            <a:ext cx="230168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Mobile device </a:t>
            </a:r>
            <a:r>
              <a:rPr lang="en-US" sz="20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is the most critical work device</a:t>
            </a:r>
            <a:endParaRPr lang="en-US" sz="20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5561" y="3706969"/>
            <a:ext cx="2301689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of employees say “If my employer invests in my training, I’m more likely to stay at the company long term.”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4710" y="3706969"/>
            <a:ext cx="2301689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Users studying on mobile devices are 3 times more likely to track their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progress and get achievement.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28450" y="3706969"/>
            <a:ext cx="2301688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of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workers declared their mobile devices to be their “most critical work device.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” since 2012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5561" y="2754006"/>
            <a:ext cx="230168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8000" b="1" dirty="0" smtClean="0">
                <a:solidFill>
                  <a:srgbClr val="FF0000"/>
                </a:solidFill>
                <a:latin typeface="DB HelvethaicaAIS X 55 Regular"/>
                <a:cs typeface="DB HelvethaicaAIS X 55 Regular"/>
              </a:rPr>
              <a:t>89</a:t>
            </a:r>
            <a:r>
              <a:rPr lang="en-US" sz="4400" b="1" dirty="0" smtClean="0">
                <a:solidFill>
                  <a:srgbClr val="FF0000"/>
                </a:solidFill>
                <a:latin typeface="DB HelvethaicaAIS X 55 Regular"/>
                <a:cs typeface="DB HelvethaicaAIS X 55 Regular"/>
              </a:rPr>
              <a:t>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4710" y="2711000"/>
            <a:ext cx="230168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8000" b="1" dirty="0" smtClean="0">
                <a:solidFill>
                  <a:srgbClr val="FF0000"/>
                </a:solidFill>
                <a:latin typeface="DB HelvethaicaAIS X 55 Regular"/>
                <a:cs typeface="DB HelvethaicaAIS X 55 Regular"/>
              </a:rPr>
              <a:t>3x</a:t>
            </a:r>
            <a:endParaRPr lang="en-US" sz="4400" b="1" dirty="0" smtClean="0">
              <a:solidFill>
                <a:srgbClr val="FF0000"/>
              </a:solidFill>
              <a:latin typeface="DB HelvethaicaAIS X 55 Regular"/>
              <a:cs typeface="DB HelvethaicaAIS X 55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28449" y="2754006"/>
            <a:ext cx="230168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8000" b="1" dirty="0" smtClean="0">
                <a:solidFill>
                  <a:srgbClr val="FF0000"/>
                </a:solidFill>
                <a:latin typeface="DB HelvethaicaAIS X 55 Regular"/>
                <a:cs typeface="DB HelvethaicaAIS X 55 Regular"/>
              </a:rPr>
              <a:t>65</a:t>
            </a:r>
            <a:r>
              <a:rPr lang="en-US" sz="4400" b="1" dirty="0" smtClean="0">
                <a:solidFill>
                  <a:srgbClr val="FF0000"/>
                </a:solidFill>
                <a:latin typeface="DB HelvethaicaAIS X 55 Regular"/>
                <a:cs typeface="DB HelvethaicaAIS X 55 Regular"/>
              </a:rPr>
              <a:t>%</a:t>
            </a:r>
            <a:endParaRPr lang="en-US" sz="4400" b="1" dirty="0" smtClean="0">
              <a:solidFill>
                <a:srgbClr val="FF0000"/>
              </a:solidFill>
              <a:latin typeface="DB HelvethaicaAIS X 55 Regular"/>
              <a:cs typeface="DB HelvethaicaAIS X 55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449" y="5239719"/>
            <a:ext cx="76999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Source : </a:t>
            </a:r>
            <a:r>
              <a:rPr lang="is-I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elearningindustry.com</a:t>
            </a:r>
            <a:endParaRPr lang="en-US" sz="12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4331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851" y="-410273"/>
            <a:ext cx="9144000" cy="6759222"/>
          </a:xfrm>
          <a:prstGeom prst="rect">
            <a:avLst/>
          </a:prstGeom>
          <a:solidFill>
            <a:srgbClr val="E418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479" y="-221330"/>
            <a:ext cx="859802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Better HR Development with Blended Learning Platform</a:t>
            </a:r>
            <a:endParaRPr lang="en-US" sz="2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21985" y="4937774"/>
            <a:ext cx="1836933" cy="806822"/>
          </a:xfrm>
          <a:prstGeom prst="roundRect">
            <a:avLst>
              <a:gd name="adj" fmla="val 6883"/>
            </a:avLst>
          </a:prstGeom>
          <a:solidFill>
            <a:schemeClr val="bg1"/>
          </a:solidFill>
          <a:ln w="31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0138" y="4176565"/>
            <a:ext cx="8598022" cy="623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The innovative solution that enhancing HR process to be a faster and smarter enterprise with</a:t>
            </a:r>
            <a:endParaRPr lang="en-US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Team </a:t>
            </a: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Development  .  Knowledge Management  .  Internal </a:t>
            </a:r>
            <a:r>
              <a:rPr lang="en-US" sz="20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Communication</a:t>
            </a:r>
            <a:endParaRPr lang="th-TH" sz="20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82402" y="4937774"/>
            <a:ext cx="1836933" cy="806822"/>
          </a:xfrm>
          <a:prstGeom prst="roundRect">
            <a:avLst>
              <a:gd name="adj" fmla="val 6883"/>
            </a:avLst>
          </a:prstGeom>
          <a:solidFill>
            <a:schemeClr val="bg1"/>
          </a:solidFill>
          <a:ln w="31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641069" y="4937774"/>
            <a:ext cx="1836933" cy="806822"/>
          </a:xfrm>
          <a:prstGeom prst="roundRect">
            <a:avLst>
              <a:gd name="adj" fmla="val 6883"/>
            </a:avLst>
          </a:prstGeom>
          <a:solidFill>
            <a:schemeClr val="bg1"/>
          </a:solidFill>
          <a:ln w="31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601486" y="4937774"/>
            <a:ext cx="1836933" cy="806822"/>
          </a:xfrm>
          <a:prstGeom prst="roundRect">
            <a:avLst>
              <a:gd name="adj" fmla="val 6883"/>
            </a:avLst>
          </a:prstGeom>
          <a:solidFill>
            <a:schemeClr val="bg1"/>
          </a:solidFill>
          <a:ln w="31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801" y="5047190"/>
            <a:ext cx="185447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Less Complicated</a:t>
            </a:r>
            <a:endParaRPr lang="en-US" sz="20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9629" y="5050591"/>
            <a:ext cx="185447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Faster and Smarter</a:t>
            </a:r>
            <a:endParaRPr lang="en-US" sz="20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38326" y="5053992"/>
            <a:ext cx="185447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More Engaged</a:t>
            </a:r>
            <a:endParaRPr lang="en-US" sz="20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9154" y="5057393"/>
            <a:ext cx="185447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It’s BYOD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948" y="5315432"/>
            <a:ext cx="185447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Easy and Good Experienced</a:t>
            </a:r>
            <a:endParaRPr lang="en-US" sz="14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70776" y="5318833"/>
            <a:ext cx="185447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w</a:t>
            </a:r>
            <a:r>
              <a:rPr lang="en-US" sz="14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ith end-to-end platform</a:t>
            </a:r>
            <a:endParaRPr lang="en-US" sz="14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39473" y="5322234"/>
            <a:ext cx="185447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Anywhere Anytime</a:t>
            </a:r>
            <a:endParaRPr lang="en-US" sz="14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301" y="5325635"/>
            <a:ext cx="185447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Bring your own device</a:t>
            </a:r>
            <a:endParaRPr lang="en-US" sz="14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7664" y="882154"/>
            <a:ext cx="8671015" cy="2976782"/>
            <a:chOff x="280139" y="882154"/>
            <a:chExt cx="8671015" cy="2976782"/>
          </a:xfrm>
        </p:grpSpPr>
        <p:sp>
          <p:nvSpPr>
            <p:cNvPr id="6" name="Oval 5"/>
            <p:cNvSpPr/>
            <p:nvPr/>
          </p:nvSpPr>
          <p:spPr>
            <a:xfrm>
              <a:off x="2684782" y="1118247"/>
              <a:ext cx="1830186" cy="1774070"/>
            </a:xfrm>
            <a:prstGeom prst="ellipse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ONDEMAND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&amp; LIVE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413916" y="1743167"/>
              <a:ext cx="1830186" cy="1774070"/>
            </a:xfrm>
            <a:prstGeom prst="ellipse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CONNECT</a:t>
              </a:r>
            </a:p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Online-to-Offline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Arc 7"/>
            <p:cNvSpPr/>
            <p:nvPr/>
          </p:nvSpPr>
          <p:spPr>
            <a:xfrm>
              <a:off x="2684782" y="1118247"/>
              <a:ext cx="1830186" cy="1774070"/>
            </a:xfrm>
            <a:prstGeom prst="arc">
              <a:avLst>
                <a:gd name="adj1" fmla="val 20237270"/>
                <a:gd name="adj2" fmla="val 5342770"/>
              </a:avLst>
            </a:prstGeom>
            <a:ln w="57150" cap="rnd" cmpd="sng">
              <a:solidFill>
                <a:srgbClr val="FFFFFF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Arc 8"/>
            <p:cNvSpPr/>
            <p:nvPr/>
          </p:nvSpPr>
          <p:spPr>
            <a:xfrm flipH="1">
              <a:off x="2684782" y="1097255"/>
              <a:ext cx="1830185" cy="1774070"/>
            </a:xfrm>
            <a:prstGeom prst="arc">
              <a:avLst>
                <a:gd name="adj1" fmla="val 12641283"/>
                <a:gd name="adj2" fmla="val 19697624"/>
              </a:avLst>
            </a:prstGeom>
            <a:ln w="57150" cap="rnd" cmpd="sng">
              <a:solidFill>
                <a:srgbClr val="FFFF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264" y="1144187"/>
              <a:ext cx="2118679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Developing team at the very first step with blended learning solution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264" y="882154"/>
              <a:ext cx="21346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80000"/>
                </a:lnSpc>
              </a:pPr>
              <a:r>
                <a:rPr lang="en-US" b="1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Onboarding Program</a:t>
              </a:r>
              <a:endParaRPr lang="en-US" b="1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0140" y="2221280"/>
              <a:ext cx="2349138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Personalized Program to fit with each position and career path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0139" y="1959247"/>
              <a:ext cx="23510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80000"/>
                </a:lnSpc>
              </a:pPr>
              <a:r>
                <a:rPr lang="en-US" b="1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Personal Learning Path</a:t>
              </a:r>
              <a:endParaRPr lang="en-US" b="1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79960" y="3168461"/>
              <a:ext cx="2165985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Learning </a:t>
              </a: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and </a:t>
              </a: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sharing </a:t>
              </a: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anywhere anytime </a:t>
              </a: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with Organization’s Mobile KM 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0633" y="2906428"/>
              <a:ext cx="21346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80000"/>
                </a:lnSpc>
              </a:pPr>
              <a:r>
                <a:rPr lang="en-US" b="1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Knowledge Management</a:t>
              </a:r>
              <a:endParaRPr lang="en-US" b="1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52080" y="1337033"/>
              <a:ext cx="2165985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Communicating and connecting to a person or the whole team faster, easier and smarter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42942" y="1075000"/>
              <a:ext cx="21346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b="1" dirty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Internal Communication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89757" y="2469740"/>
              <a:ext cx="2474744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Attending company’s Event / Workshop </a:t>
              </a:r>
              <a:r>
                <a:rPr lang="en-US" sz="1100" dirty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b</a:t>
              </a: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etter ever with online process to enhance offline activities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0619" y="2207707"/>
              <a:ext cx="2483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b="1" dirty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Event / Workshop Management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80764" y="3521151"/>
              <a:ext cx="2457655" cy="33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Getting feedback from customer and team quick and easy with simple process and  analytical report</a:t>
              </a:r>
              <a:endParaRPr lang="en-US" sz="1100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71626" y="3259118"/>
              <a:ext cx="29795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b="1" dirty="0" smtClean="0">
                  <a:solidFill>
                    <a:srgbClr val="FFFFFF"/>
                  </a:solidFill>
                  <a:latin typeface="DB HelvethaicaAIS X 65 Med"/>
                  <a:cs typeface="DB HelvethaicaAIS X 65 Med"/>
                </a:rPr>
                <a:t>Survey and Questionnaire</a:t>
              </a:r>
              <a:endParaRPr lang="en-US" b="1" dirty="0">
                <a:solidFill>
                  <a:srgbClr val="FFFFFF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37" name="Arc 36"/>
            <p:cNvSpPr/>
            <p:nvPr/>
          </p:nvSpPr>
          <p:spPr>
            <a:xfrm flipH="1">
              <a:off x="2684783" y="1118247"/>
              <a:ext cx="1830185" cy="1774070"/>
            </a:xfrm>
            <a:prstGeom prst="arc">
              <a:avLst>
                <a:gd name="adj1" fmla="val 19968676"/>
                <a:gd name="adj2" fmla="val 4810817"/>
              </a:avLst>
            </a:prstGeom>
            <a:ln w="57150" cap="rnd" cmpd="sng">
              <a:solidFill>
                <a:srgbClr val="FFFF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c 37"/>
            <p:cNvSpPr/>
            <p:nvPr/>
          </p:nvSpPr>
          <p:spPr>
            <a:xfrm>
              <a:off x="4418259" y="1743167"/>
              <a:ext cx="1830186" cy="1774070"/>
            </a:xfrm>
            <a:prstGeom prst="arc">
              <a:avLst>
                <a:gd name="adj1" fmla="val 483467"/>
                <a:gd name="adj2" fmla="val 7603718"/>
              </a:avLst>
            </a:prstGeom>
            <a:ln w="57150" cap="rnd" cmpd="sng">
              <a:solidFill>
                <a:srgbClr val="FFFFFF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418259" y="1722175"/>
              <a:ext cx="1830185" cy="1774070"/>
            </a:xfrm>
            <a:prstGeom prst="arc">
              <a:avLst>
                <a:gd name="adj1" fmla="val 10566123"/>
                <a:gd name="adj2" fmla="val 17362534"/>
              </a:avLst>
            </a:prstGeom>
            <a:ln w="57150" cap="rnd" cmpd="sng">
              <a:solidFill>
                <a:srgbClr val="FFFF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4418260" y="1743167"/>
              <a:ext cx="1830185" cy="1774070"/>
            </a:xfrm>
            <a:prstGeom prst="arc">
              <a:avLst>
                <a:gd name="adj1" fmla="val 17621550"/>
                <a:gd name="adj2" fmla="val 2785338"/>
              </a:avLst>
            </a:prstGeom>
            <a:ln w="57150" cap="rnd" cmpd="sng">
              <a:solidFill>
                <a:srgbClr val="FFFFFF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270731" y="194355"/>
            <a:ext cx="859802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Leverage the capabilities of online media and offline activities to benefit Team Development</a:t>
            </a:r>
            <a:endParaRPr lang="en-US" sz="200" dirty="0" smtClean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478" y="5909284"/>
            <a:ext cx="86116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Full platform for the best performance : Mobile </a:t>
            </a:r>
            <a:r>
              <a:rPr lang="en-US" sz="12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+ Cloud + Data + </a:t>
            </a: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APIs </a:t>
            </a:r>
            <a:r>
              <a:rPr lang="en-US" sz="12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: aligned with </a:t>
            </a: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your </a:t>
            </a:r>
            <a:r>
              <a:rPr lang="en-US" sz="12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usiness process </a:t>
            </a:r>
            <a:r>
              <a:rPr lang="en-US" sz="1200" dirty="0">
                <a:solidFill>
                  <a:schemeClr val="bg1"/>
                </a:solidFill>
                <a:latin typeface="DB HelvethaicaAIS X 65 Med"/>
                <a:cs typeface="DB HelvethaicaAIS X 65 Med"/>
              </a:rPr>
              <a:t>to achieve </a:t>
            </a:r>
            <a:r>
              <a:rPr lang="en-US" sz="1200" dirty="0" smtClean="0">
                <a:solidFill>
                  <a:schemeClr val="bg1"/>
                </a:solidFill>
                <a:latin typeface="DB HelvethaicaAIS X 65 Med"/>
                <a:cs typeface="DB HelvethaicaAIS X 65 Med"/>
              </a:rPr>
              <a:t>your business objectives</a:t>
            </a:r>
            <a:endParaRPr lang="en-US" sz="1200" dirty="0">
              <a:solidFill>
                <a:schemeClr val="bg1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08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39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95433" y="1439067"/>
            <a:ext cx="55155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All-in-One </a:t>
            </a: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Mobile </a:t>
            </a: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Learning Anywhere Anytime </a:t>
            </a:r>
          </a:p>
          <a:p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Develop people anywhere, anytime via web and mobile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with Ondemand Courses, Live Class and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Interactive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Test and also analytical data and report.  It’s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 you need to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develop your team on-the-go faster, easier and smarter.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5" name="Picture 4" descr="ConicleONDEMAND_Log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5786" y="814427"/>
            <a:ext cx="2402392" cy="500108"/>
          </a:xfrm>
          <a:prstGeom prst="rect">
            <a:avLst/>
          </a:prstGeom>
        </p:spPr>
      </p:pic>
      <p:pic>
        <p:nvPicPr>
          <p:cNvPr id="6" name="Picture 5" descr="Conicle2016_Logo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393" y="433845"/>
            <a:ext cx="1196319" cy="40307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063050" y="530317"/>
            <a:ext cx="0" cy="706187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nicle2016_Logo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064" y="433845"/>
            <a:ext cx="1196319" cy="403072"/>
          </a:xfrm>
          <a:prstGeom prst="rect">
            <a:avLst/>
          </a:prstGeom>
        </p:spPr>
      </p:pic>
      <p:pic>
        <p:nvPicPr>
          <p:cNvPr id="24" name="Picture 23" descr="LIVE_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406" y="794947"/>
            <a:ext cx="1119869" cy="5150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92047" y="2678974"/>
            <a:ext cx="279956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Knowledge &amp; Course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Center</a:t>
            </a:r>
            <a:endParaRPr lang="th-TH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Ondemand Course with VDO, Audio,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Doc</a:t>
            </a:r>
            <a:endParaRPr lang="th-TH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Interactive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Test with Score &amp; Result</a:t>
            </a: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Programs, the learning playlist</a:t>
            </a: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Self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-Register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or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Assignment</a:t>
            </a: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pl-PL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Progress Tracking</a:t>
            </a:r>
            <a:endParaRPr lang="th-TH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753" y="2678974"/>
            <a:ext cx="252210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Upcoming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Live Schedule</a:t>
            </a: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Live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Class Broadcasting</a:t>
            </a:r>
          </a:p>
          <a:p>
            <a:pPr marL="285750" indent="-285750">
              <a:buFont typeface="Courier New"/>
              <a:buChar char="o"/>
            </a:pPr>
            <a:r>
              <a:rPr lang="nl-NL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Ondemand Re-run Live</a:t>
            </a: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Discussion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Board Q&amp;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</a:t>
            </a:r>
          </a:p>
          <a:p>
            <a:pPr marL="285750" indent="-285750">
              <a:buFont typeface="Courier New"/>
              <a:buChar char="o"/>
            </a:pPr>
            <a:r>
              <a:rPr lang="fr-FR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 Content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Management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Dashboard, Analytics and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Report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58357" y="602625"/>
            <a:ext cx="2516793" cy="4708283"/>
            <a:chOff x="286042" y="2767255"/>
            <a:chExt cx="2463690" cy="4637332"/>
          </a:xfrm>
        </p:grpSpPr>
        <p:grpSp>
          <p:nvGrpSpPr>
            <p:cNvPr id="47" name="Group 46"/>
            <p:cNvGrpSpPr/>
            <p:nvPr/>
          </p:nvGrpSpPr>
          <p:grpSpPr>
            <a:xfrm>
              <a:off x="286042" y="2767255"/>
              <a:ext cx="2463690" cy="4637332"/>
              <a:chOff x="3743065" y="2730695"/>
              <a:chExt cx="1497134" cy="282658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743065" y="2730695"/>
                <a:ext cx="1497134" cy="2826584"/>
                <a:chOff x="3743065" y="2730695"/>
                <a:chExt cx="1497134" cy="2826584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3743065" y="2730695"/>
                  <a:ext cx="1497134" cy="2826584"/>
                  <a:chOff x="6693398" y="1295656"/>
                  <a:chExt cx="1966300" cy="3662883"/>
                </a:xfrm>
              </p:grpSpPr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0" b="100000" l="6904" r="9330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397" r="16782"/>
                  <a:stretch/>
                </p:blipFill>
                <p:spPr>
                  <a:xfrm>
                    <a:off x="6693398" y="1295656"/>
                    <a:ext cx="1966300" cy="366288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909003" y="1750119"/>
                    <a:ext cx="1552802" cy="27651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 descr="Screenshot_2016-02-02-00-11-04.png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907225" y="3170346"/>
                  <a:ext cx="1184737" cy="204489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 descr="Screenshot_2016-02-02-00-11-04.png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1704" y="3197705"/>
                <a:ext cx="392827" cy="107085"/>
              </a:xfrm>
              <a:prstGeom prst="rect">
                <a:avLst/>
              </a:prstGeom>
            </p:spPr>
          </p:pic>
        </p:grpSp>
        <p:pic>
          <p:nvPicPr>
            <p:cNvPr id="48" name="Picture 47" descr="Conicle2016_Lo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656" y="3533693"/>
              <a:ext cx="530863" cy="178862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2566" y="4594128"/>
            <a:ext cx="3108213" cy="19394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068446" y="4594128"/>
            <a:ext cx="3108213" cy="1939486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30556" y="4594128"/>
            <a:ext cx="3033889" cy="1939486"/>
          </a:xfrm>
          <a:prstGeom prst="rect">
            <a:avLst/>
          </a:prstGeom>
          <a:solidFill>
            <a:srgbClr val="C5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4953" y="5454659"/>
            <a:ext cx="2859701" cy="9725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Self Learning Path</a:t>
            </a:r>
          </a:p>
          <a:p>
            <a:pPr algn="ctr">
              <a:lnSpc>
                <a:spcPct val="7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From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nboarding program to everyday learning,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onicle platform providers on-the-go learning experience for each position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and career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path.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09083" y="5454659"/>
            <a:ext cx="2638776" cy="9725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KM System</a:t>
            </a:r>
          </a:p>
          <a:p>
            <a:pPr algn="ctr">
              <a:lnSpc>
                <a:spcPct val="7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Organization’s Mobile KM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platform to let team, customers, and company’s partners learn, share and grow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anywhere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anytime.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45694" y="5454659"/>
            <a:ext cx="2824295" cy="9725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Internal Commu</a:t>
            </a:r>
            <a:endParaRPr lang="en-US" sz="3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7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With Mobile device on everyone’s hand, your company can communicate and collaborate to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 person or the whole team faster, easier and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smarter.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63" name="Picture 62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739" y="4854887"/>
            <a:ext cx="534770" cy="535007"/>
          </a:xfrm>
          <a:prstGeom prst="rect">
            <a:avLst/>
          </a:prstGeom>
        </p:spPr>
      </p:pic>
      <p:pic>
        <p:nvPicPr>
          <p:cNvPr id="64" name="Picture 63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275" y="4854887"/>
            <a:ext cx="534770" cy="535007"/>
          </a:xfrm>
          <a:prstGeom prst="rect">
            <a:avLst/>
          </a:prstGeom>
        </p:spPr>
      </p:pic>
      <p:pic>
        <p:nvPicPr>
          <p:cNvPr id="65" name="Picture 64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496" y="4854887"/>
            <a:ext cx="534770" cy="535007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7775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39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14185" y="597832"/>
            <a:ext cx="2463690" cy="4762363"/>
            <a:chOff x="6368859" y="2777415"/>
            <a:chExt cx="2463690" cy="4637332"/>
          </a:xfrm>
        </p:grpSpPr>
        <p:grpSp>
          <p:nvGrpSpPr>
            <p:cNvPr id="7" name="Group 6"/>
            <p:cNvGrpSpPr/>
            <p:nvPr/>
          </p:nvGrpSpPr>
          <p:grpSpPr>
            <a:xfrm>
              <a:off x="6368859" y="2777415"/>
              <a:ext cx="2463690" cy="4637332"/>
              <a:chOff x="3743065" y="2730695"/>
              <a:chExt cx="1497134" cy="282658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743065" y="2730695"/>
                <a:ext cx="1497134" cy="2826584"/>
                <a:chOff x="3743065" y="2730695"/>
                <a:chExt cx="1497134" cy="2826584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743065" y="2730695"/>
                  <a:ext cx="1497134" cy="2826584"/>
                  <a:chOff x="6693398" y="1295656"/>
                  <a:chExt cx="1966300" cy="3662883"/>
                </a:xfrm>
              </p:grpSpPr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0" b="100000" l="6904" r="9330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397" r="16782"/>
                  <a:stretch/>
                </p:blipFill>
                <p:spPr>
                  <a:xfrm>
                    <a:off x="6693398" y="1295656"/>
                    <a:ext cx="1966300" cy="3662883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909003" y="1750119"/>
                    <a:ext cx="1552802" cy="27651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Screenshot_2016-02-02-00-11-04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907225" y="3170346"/>
                  <a:ext cx="1184737" cy="204489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Screenshot_2016-02-02-00-11-04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1704" y="3197705"/>
                <a:ext cx="392827" cy="107085"/>
              </a:xfrm>
              <a:prstGeom prst="rect">
                <a:avLst/>
              </a:prstGeom>
            </p:spPr>
          </p:pic>
          <p:pic>
            <p:nvPicPr>
              <p:cNvPr id="11" name="Picture 10" descr="Conicle_LOGO_Red01.png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1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98968" y="3201169"/>
                <a:ext cx="285869" cy="96772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55481"/>
            <a:stretch/>
          </p:blipFill>
          <p:spPr>
            <a:xfrm>
              <a:off x="6639001" y="3352780"/>
              <a:ext cx="1945595" cy="3511457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289554" y="1489538"/>
            <a:ext cx="5838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Enhance Offline activities with Online Capabilities</a:t>
            </a:r>
            <a:endParaRPr lang="th-TH" sz="28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Process corporate’s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ev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ent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and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orkshop ever better and faster with online features such as online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r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egister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,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check-in,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re-work and post-work, evaluation. It’s working with online learning platform to synergize team learning process with seamless experience.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17" name="Picture 16" descr="ConicleCONNECT_Logo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145" y="950480"/>
            <a:ext cx="2408158" cy="540116"/>
          </a:xfrm>
          <a:prstGeom prst="rect">
            <a:avLst/>
          </a:prstGeom>
        </p:spPr>
      </p:pic>
      <p:pic>
        <p:nvPicPr>
          <p:cNvPr id="18" name="Picture 17" descr="Conicle2016_Logo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56" y="544307"/>
            <a:ext cx="1196319" cy="40307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2451" y="4581566"/>
            <a:ext cx="3108213" cy="1952048"/>
          </a:xfrm>
          <a:prstGeom prst="rect">
            <a:avLst/>
          </a:prstGeom>
          <a:solidFill>
            <a:srgbClr val="0078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65880" y="4590094"/>
            <a:ext cx="3108213" cy="1943520"/>
          </a:xfrm>
          <a:prstGeom prst="rect">
            <a:avLst/>
          </a:prstGeom>
          <a:solidFill>
            <a:srgbClr val="FF0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27990" y="4590094"/>
            <a:ext cx="3033889" cy="1943520"/>
          </a:xfrm>
          <a:prstGeom prst="rect">
            <a:avLst/>
          </a:prstGeom>
          <a:solidFill>
            <a:srgbClr val="00C5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2970" y="5351284"/>
            <a:ext cx="2931941" cy="10341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WORKSHOP</a:t>
            </a:r>
          </a:p>
          <a:p>
            <a:pPr algn="ctr">
              <a:lnSpc>
                <a:spcPct val="8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R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educe operation process and time with mobile capabilities ; online register, check-in, online test, etc. Making workshop more effective and better experienced.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7501" y="5347910"/>
            <a:ext cx="2825043" cy="10341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CORP EVENT</a:t>
            </a:r>
          </a:p>
          <a:p>
            <a:pPr algn="ctr">
              <a:lnSpc>
                <a:spcPct val="8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Arrange and run company’s event more effectively with mobile platform to reduce time and cost, and provide an elegance experience to all your team.</a:t>
            </a:r>
            <a:endParaRPr lang="en-US" sz="12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47558" y="5347910"/>
            <a:ext cx="2809986" cy="10341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SURVEY</a:t>
            </a:r>
          </a:p>
          <a:p>
            <a:pPr algn="ctr">
              <a:lnSpc>
                <a:spcPct val="80000"/>
              </a:lnSpc>
            </a:pPr>
            <a:endParaRPr lang="en-US" sz="8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G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et feedback and analytical data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from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team, customers and business partners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quick and easy with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smart but simple mobile process.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165" y="2782964"/>
            <a:ext cx="263877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 upcoming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vents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to attend</a:t>
            </a: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Event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details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,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schedule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&amp;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location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Self-Register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or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Assignment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fr-FR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Pre Test</a:t>
            </a:r>
            <a:r>
              <a:rPr lang="fr-FR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, In-class Test</a:t>
            </a:r>
            <a:r>
              <a:rPr lang="fr-FR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, Post</a:t>
            </a:r>
            <a:r>
              <a:rPr lang="fr-FR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 </a:t>
            </a:r>
            <a:r>
              <a:rPr lang="fr-FR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Test</a:t>
            </a: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Check-in by agenda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77007" y="2782964"/>
            <a:ext cx="263877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Announcement 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&amp;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Notification</a:t>
            </a: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Discussion Board Q&amp;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</a:t>
            </a:r>
            <a:endParaRPr lang="th-TH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Evaluation, Survey,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Questionnaire</a:t>
            </a:r>
            <a:endParaRPr lang="th-TH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Content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Management</a:t>
            </a:r>
            <a:endParaRPr lang="th-TH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Dashboard</a:t>
            </a:r>
            <a:r>
              <a:rPr lang="en-US" sz="14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, Analytics and </a:t>
            </a:r>
            <a:r>
              <a:rPr lang="en-US" sz="14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Report </a:t>
            </a:r>
            <a:endParaRPr lang="en-US" sz="14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pic>
        <p:nvPicPr>
          <p:cNvPr id="28" name="Picture 27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739" y="4781415"/>
            <a:ext cx="534770" cy="535007"/>
          </a:xfrm>
          <a:prstGeom prst="rect">
            <a:avLst/>
          </a:prstGeom>
        </p:spPr>
      </p:pic>
      <p:pic>
        <p:nvPicPr>
          <p:cNvPr id="29" name="Picture 28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275" y="4781415"/>
            <a:ext cx="534770" cy="535007"/>
          </a:xfrm>
          <a:prstGeom prst="rect">
            <a:avLst/>
          </a:prstGeom>
        </p:spPr>
      </p:pic>
      <p:pic>
        <p:nvPicPr>
          <p:cNvPr id="30" name="Picture 29" descr="play-button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496" y="4781415"/>
            <a:ext cx="534770" cy="535007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7313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-1"/>
            <a:ext cx="9144000" cy="61413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13486" y="2973821"/>
            <a:ext cx="5845794" cy="3469376"/>
            <a:chOff x="4031341" y="2004988"/>
            <a:chExt cx="5845794" cy="3469376"/>
          </a:xfrm>
        </p:grpSpPr>
        <p:grpSp>
          <p:nvGrpSpPr>
            <p:cNvPr id="6" name="Group 5"/>
            <p:cNvGrpSpPr/>
            <p:nvPr/>
          </p:nvGrpSpPr>
          <p:grpSpPr>
            <a:xfrm>
              <a:off x="4031341" y="2004988"/>
              <a:ext cx="5845794" cy="3469376"/>
              <a:chOff x="4795993" y="1985551"/>
              <a:chExt cx="5845794" cy="346937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795993" y="1985551"/>
                <a:ext cx="5845794" cy="3469376"/>
                <a:chOff x="4314001" y="923106"/>
                <a:chExt cx="1770513" cy="105883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4314001" y="923106"/>
                  <a:ext cx="1770513" cy="1058831"/>
                  <a:chOff x="728037" y="1722607"/>
                  <a:chExt cx="7140127" cy="4237856"/>
                </a:xfrm>
              </p:grpSpPr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28037" y="1722607"/>
                    <a:ext cx="7140127" cy="4237856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01_HomePage.png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584539" y="2374533"/>
                    <a:ext cx="5430224" cy="31413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Screen Shot 2559-02-04 at 2.35.45 PM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6386" y="1086309"/>
                  <a:ext cx="1346514" cy="784555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5500118" y="2197780"/>
                <a:ext cx="4454728" cy="338199"/>
                <a:chOff x="5488359" y="2229531"/>
                <a:chExt cx="4065519" cy="306448"/>
              </a:xfrm>
            </p:grpSpPr>
            <p:pic>
              <p:nvPicPr>
                <p:cNvPr id="10" name="Picture 9" descr="Screen Shot 2557-09-01 at 10.59.10 AM.png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88359" y="2229531"/>
                  <a:ext cx="4065519" cy="306448"/>
                </a:xfrm>
                <a:prstGeom prst="rect">
                  <a:avLst/>
                </a:prstGeom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5680556" y="2249568"/>
                  <a:ext cx="1084473" cy="1519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7" name="Picture 6" descr="Conicle2016_Logo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2551" y="2239330"/>
              <a:ext cx="555188" cy="18705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10470" y="2973830"/>
            <a:ext cx="5845794" cy="3469376"/>
            <a:chOff x="4925943" y="1996745"/>
            <a:chExt cx="5845794" cy="3469376"/>
          </a:xfrm>
        </p:grpSpPr>
        <p:grpSp>
          <p:nvGrpSpPr>
            <p:cNvPr id="17" name="Group 16"/>
            <p:cNvGrpSpPr/>
            <p:nvPr/>
          </p:nvGrpSpPr>
          <p:grpSpPr>
            <a:xfrm>
              <a:off x="4925943" y="1996745"/>
              <a:ext cx="5845794" cy="3469376"/>
              <a:chOff x="3529837" y="2715786"/>
              <a:chExt cx="5845794" cy="34693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529837" y="2715786"/>
                <a:ext cx="5845794" cy="3469376"/>
                <a:chOff x="728037" y="1722607"/>
                <a:chExt cx="7140127" cy="423785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28037" y="1722607"/>
                  <a:ext cx="7140127" cy="4237856"/>
                </a:xfrm>
                <a:prstGeom prst="rect">
                  <a:avLst/>
                </a:prstGeom>
              </p:spPr>
            </p:pic>
            <p:pic>
              <p:nvPicPr>
                <p:cNvPr id="25" name="Picture 24" descr="01_HomePage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584539" y="2374533"/>
                  <a:ext cx="5430224" cy="3141371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33962" y="3070820"/>
                <a:ext cx="4454728" cy="2784802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4233962" y="2928015"/>
                <a:ext cx="4454728" cy="338199"/>
                <a:chOff x="5488359" y="2229531"/>
                <a:chExt cx="4065519" cy="306448"/>
              </a:xfrm>
            </p:grpSpPr>
            <p:pic>
              <p:nvPicPr>
                <p:cNvPr id="22" name="Picture 21" descr="Screen Shot 2557-09-01 at 10.59.10 AM.png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88359" y="2229531"/>
                  <a:ext cx="4065519" cy="306448"/>
                </a:xfrm>
                <a:prstGeom prst="rect">
                  <a:avLst/>
                </a:prstGeom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5680556" y="2249568"/>
                  <a:ext cx="1084473" cy="1519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8" name="Picture 17" descr="Conicle2016_Logo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7660" y="2208968"/>
              <a:ext cx="555188" cy="187058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629982" y="1579612"/>
            <a:ext cx="4110105" cy="108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User (Learner) Management</a:t>
            </a:r>
            <a:endParaRPr lang="th-TH" sz="1600" dirty="0" smtClean="0">
              <a:latin typeface="DB HelvethaicaAIS X 65 Med"/>
              <a:cs typeface="DB HelvethaicaAIS X 65 Med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Department (Group) Management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DB HelvethaicaAIS X 65 Med"/>
                <a:cs typeface="DB HelvethaicaAIS X 65 Med"/>
              </a:rPr>
              <a:t>Admin Account </a:t>
            </a:r>
            <a:r>
              <a:rPr lang="en-US" sz="1600" dirty="0" smtClean="0">
                <a:latin typeface="DB HelvethaicaAIS X 65 Med"/>
                <a:cs typeface="DB HelvethaicaAIS X 65 Med"/>
              </a:rPr>
              <a:t>Management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DB HelvethaicaAIS X 65 Med"/>
                <a:cs typeface="DB HelvethaicaAIS X 65 Med"/>
              </a:rPr>
              <a:t>Admin </a:t>
            </a:r>
            <a:r>
              <a:rPr lang="en-US" sz="1600" dirty="0" smtClean="0">
                <a:latin typeface="DB HelvethaicaAIS X 65 Med"/>
                <a:cs typeface="DB HelvethaicaAIS X 65 Med"/>
              </a:rPr>
              <a:t>Authority Management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Content Provider Management</a:t>
            </a:r>
            <a:endParaRPr lang="en-US" sz="1600" dirty="0">
              <a:latin typeface="DB HelvethaicaAIS X 65 Med"/>
              <a:cs typeface="DB HelvethaicaAIS X 65 M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803" y="1242633"/>
            <a:ext cx="42864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User Account Management</a:t>
            </a:r>
            <a:endParaRPr lang="en-US" sz="2000" dirty="0">
              <a:solidFill>
                <a:srgbClr val="FF0000"/>
              </a:solidFill>
              <a:latin typeface="DB HelvethaicaAIS X 65 Med"/>
              <a:cs typeface="DB HelvethaicaAIS X 65 Med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437717" y="1604224"/>
            <a:ext cx="0" cy="1060813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520030" y="1579612"/>
            <a:ext cx="4110105" cy="108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Content Management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Learning Material Management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Course, Test, Program, Live Class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Event / Workshop Management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Survey Management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84851" y="1242633"/>
            <a:ext cx="42864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Content &amp; Media Management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38813" y="261753"/>
            <a:ext cx="85463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All-in-One Administration System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29872" y="1579612"/>
            <a:ext cx="2694457" cy="108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Assignment Management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DB HelvethaicaAIS X 65 Med"/>
                <a:cs typeface="DB HelvethaicaAIS X 65 Med"/>
              </a:rPr>
              <a:t>Alert &amp; </a:t>
            </a:r>
            <a:r>
              <a:rPr lang="en-US" sz="1600" dirty="0" smtClean="0">
                <a:latin typeface="DB HelvethaicaAIS X 65 Med"/>
                <a:cs typeface="DB HelvethaicaAIS X 65 Med"/>
              </a:rPr>
              <a:t>Notification Management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Self Registration Report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DB HelvethaicaAIS X 65 Med"/>
                <a:cs typeface="DB HelvethaicaAIS X 65 Med"/>
              </a:rPr>
              <a:t>Learning Progress Tracking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DB HelvethaicaAIS X 65 Med"/>
                <a:cs typeface="DB HelvethaicaAIS X 65 Med"/>
              </a:rPr>
              <a:t>Dashboard &amp; Analytics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4694" y="1242633"/>
            <a:ext cx="293827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DB HelvethaicaAIS X 65 Med"/>
                <a:cs typeface="DB HelvethaicaAIS X 65 Med"/>
              </a:rPr>
              <a:t>Assignment, Progress &amp; Report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2325" y="739830"/>
            <a:ext cx="8546351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rPr>
              <a:t>Manage, control and analyze in one place with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rPr>
              <a:t>m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rPr>
              <a:t>ulti-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rPr>
              <a:t>l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rPr>
              <a:t>evel management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DB HelvethaicaAIS X 65 Med"/>
              <a:cs typeface="DB HelvethaicaAIS X 65 Med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57099" y="1604224"/>
            <a:ext cx="0" cy="1060813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57525" y="1604224"/>
            <a:ext cx="0" cy="1060813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4002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952" y="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6" y="0"/>
            <a:ext cx="9144000" cy="5715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718406" y="583561"/>
            <a:ext cx="7849589" cy="4654464"/>
            <a:chOff x="218646" y="5672668"/>
            <a:chExt cx="8853769" cy="5147527"/>
          </a:xfrm>
        </p:grpSpPr>
        <p:sp>
          <p:nvSpPr>
            <p:cNvPr id="137" name="TextBox 136"/>
            <p:cNvSpPr txBox="1"/>
            <p:nvPr/>
          </p:nvSpPr>
          <p:spPr>
            <a:xfrm>
              <a:off x="218646" y="6745097"/>
              <a:ext cx="2607486" cy="385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ED2100"/>
                  </a:solidFill>
                  <a:latin typeface="DB HelvethaicaAIS X 65 Med"/>
                  <a:cs typeface="DB HelvethaicaAIS X 65 Med"/>
                </a:rPr>
                <a:t>Conicle </a:t>
              </a:r>
              <a:r>
                <a:rPr lang="en-US" sz="2000" b="1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ONDEMAND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12433" y="5854187"/>
              <a:ext cx="2659982" cy="385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ED2100"/>
                  </a:solidFill>
                  <a:latin typeface="DB HelvethaicaAIS X 65 Med"/>
                  <a:cs typeface="DB HelvethaicaAIS X 65 Med"/>
                </a:rPr>
                <a:t>Conicle </a:t>
              </a:r>
              <a:r>
                <a:rPr lang="en-US" sz="2000" b="1" dirty="0" smtClean="0">
                  <a:solidFill>
                    <a:srgbClr val="1E1C11"/>
                  </a:solidFill>
                  <a:latin typeface="DB HelvethaicaAIS X 65 Med"/>
                  <a:cs typeface="DB HelvethaicaAIS X 65 Med"/>
                </a:rPr>
                <a:t>CONNECT</a:t>
              </a:r>
              <a:endParaRPr lang="en-US" sz="2000" b="1" dirty="0">
                <a:solidFill>
                  <a:srgbClr val="1E1C11"/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3029697" y="5862618"/>
              <a:ext cx="3458017" cy="344958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2675568" y="6804160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127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474267" y="5908927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127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4859510" y="8765159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127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5416" y="7111259"/>
              <a:ext cx="2524864" cy="599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Ondemand Learning with VDOs, Course, Test, Program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 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in personal learning path anywhere anytime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423381" y="6182736"/>
              <a:ext cx="2419650" cy="599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Connecting Online-to-Offline platform helping learners to attend, learn, interact, and measure in workshop activities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758631" y="8932681"/>
              <a:ext cx="2659982" cy="385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ED2100"/>
                  </a:solidFill>
                  <a:latin typeface="DB HelvethaicaAIS X 65 Med"/>
                  <a:cs typeface="DB HelvethaicaAIS X 65 Med"/>
                </a:rPr>
                <a:t>Conicle </a:t>
              </a:r>
              <a:r>
                <a:rPr lang="en-US" sz="2000" b="1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LIVE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58632" y="9257518"/>
              <a:ext cx="2245118" cy="599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Real-time broadcasting class, event and workshop to learners anywhere with interactive  communication.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333103" y="5679139"/>
              <a:ext cx="1010480" cy="329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 smtClean="0">
                  <a:latin typeface="DB HelvethaicaAIS X 65 Med"/>
                  <a:cs typeface="DB HelvethaicaAIS X 65 Med"/>
                </a:rPr>
                <a:t>Learners</a:t>
              </a:r>
              <a:endParaRPr lang="en-US" sz="1600" dirty="0">
                <a:latin typeface="DB HelvethaicaAIS X 65 Med"/>
                <a:cs typeface="DB HelvethaicaAIS X 65 Med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362" y="5672668"/>
              <a:ext cx="562636" cy="574108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  <p:sp>
          <p:nvSpPr>
            <p:cNvPr id="149" name="Arc 148"/>
            <p:cNvSpPr/>
            <p:nvPr/>
          </p:nvSpPr>
          <p:spPr>
            <a:xfrm>
              <a:off x="571882" y="5855163"/>
              <a:ext cx="3195281" cy="1374685"/>
            </a:xfrm>
            <a:prstGeom prst="arc">
              <a:avLst>
                <a:gd name="adj1" fmla="val 16139914"/>
                <a:gd name="adj2" fmla="val 20798400"/>
              </a:avLst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0" name="Isosceles Triangle 149"/>
            <p:cNvSpPr/>
            <p:nvPr/>
          </p:nvSpPr>
          <p:spPr>
            <a:xfrm rot="14569499">
              <a:off x="3903193" y="5898850"/>
              <a:ext cx="333192" cy="2163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effectLst>
                  <a:outerShdw blurRad="50800" dist="12700" dir="54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1" name="Isosceles Triangle 150"/>
            <p:cNvSpPr/>
            <p:nvPr/>
          </p:nvSpPr>
          <p:spPr>
            <a:xfrm rot="7742899">
              <a:off x="3426323" y="8753310"/>
              <a:ext cx="333192" cy="2163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effectLst>
                  <a:outerShdw blurRad="50800" dist="12700" dir="54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2" name="Isosceles Triangle 151"/>
            <p:cNvSpPr/>
            <p:nvPr/>
          </p:nvSpPr>
          <p:spPr>
            <a:xfrm rot="639226">
              <a:off x="6278680" y="7832050"/>
              <a:ext cx="333192" cy="21634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effectLst>
                  <a:outerShdw blurRad="50800" dist="12700" dir="54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53" name="Picture 1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17019" y="9538167"/>
              <a:ext cx="580844" cy="58342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4" name="Rectangle 153"/>
            <p:cNvSpPr/>
            <p:nvPr/>
          </p:nvSpPr>
          <p:spPr>
            <a:xfrm>
              <a:off x="253179" y="10099305"/>
              <a:ext cx="923989" cy="329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latin typeface="DB HelvethaicaAIS X 65 Med"/>
                  <a:cs typeface="DB HelvethaicaAIS X 65 Med"/>
                </a:rPr>
                <a:t>Managers</a:t>
              </a:r>
              <a:endParaRPr lang="en-US" sz="1600" dirty="0">
                <a:latin typeface="DB HelvethaicaAIS X 65 Med"/>
                <a:cs typeface="DB HelvethaicaAIS X 65 Med"/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107664" y="6302050"/>
              <a:ext cx="1128228" cy="2342062"/>
              <a:chOff x="613566" y="548939"/>
              <a:chExt cx="2899395" cy="5798114"/>
            </a:xfrm>
          </p:grpSpPr>
          <p:sp>
            <p:nvSpPr>
              <p:cNvPr id="174" name="Rounded Rectangle 173"/>
              <p:cNvSpPr/>
              <p:nvPr/>
            </p:nvSpPr>
            <p:spPr>
              <a:xfrm>
                <a:off x="613566" y="548939"/>
                <a:ext cx="2899395" cy="5798114"/>
              </a:xfrm>
              <a:prstGeom prst="roundRect">
                <a:avLst>
                  <a:gd name="adj" fmla="val 12557"/>
                </a:avLst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845168" y="5769807"/>
                <a:ext cx="423363" cy="4489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1811572" y="895288"/>
                <a:ext cx="590142" cy="64139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566207" y="859567"/>
                <a:ext cx="121909" cy="12262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2033397" y="727269"/>
                <a:ext cx="79628" cy="8487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54687" y="1203152"/>
                <a:ext cx="2617153" cy="446403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430217" y="7718030"/>
              <a:ext cx="1785578" cy="94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Assign/Register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Learning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Testing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Progress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Result 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720309" y="6763694"/>
              <a:ext cx="1698304" cy="111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Assign/Register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Pre-work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Check-in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Interact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Post-work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Result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860690" y="9843949"/>
              <a:ext cx="1626193" cy="94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Schedule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Notification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Broadcasting</a:t>
              </a:r>
              <a:endParaRPr lang="en-US" sz="1400" dirty="0" smtClean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Re-run</a:t>
              </a:r>
            </a:p>
            <a:p>
              <a:pPr marL="273050" indent="-273050">
                <a:lnSpc>
                  <a:spcPct val="70000"/>
                </a:lnSpc>
                <a:buFont typeface="Courier New"/>
                <a:buChar char="o"/>
              </a:pPr>
              <a:r>
                <a:rPr lang="en-US" sz="1400" dirty="0" smtClean="0">
                  <a:solidFill>
                    <a:schemeClr val="bg2">
                      <a:lumMod val="10000"/>
                    </a:schemeClr>
                  </a:solidFill>
                  <a:latin typeface="DB HelvethaicaAIS X 65 Med"/>
                  <a:cs typeface="DB HelvethaicaAIS X 65 Med"/>
                </a:rPr>
                <a:t>Result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834" y="8933463"/>
              <a:ext cx="528051" cy="5280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Picture 159" descr="play-button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8254" y="6991769"/>
              <a:ext cx="454261" cy="454261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4176" y="6074693"/>
              <a:ext cx="490954" cy="4909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2578" y="6547247"/>
              <a:ext cx="1018399" cy="1817142"/>
            </a:xfrm>
            <a:prstGeom prst="rect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3" name="TextBox 162"/>
            <p:cNvSpPr txBox="1"/>
            <p:nvPr/>
          </p:nvSpPr>
          <p:spPr>
            <a:xfrm>
              <a:off x="3651855" y="9868889"/>
              <a:ext cx="1502881" cy="385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ED2100"/>
                  </a:solidFill>
                  <a:latin typeface="DB HelvethaicaAIS X 65 Med"/>
                  <a:cs typeface="DB HelvethaicaAIS X 65 Med"/>
                </a:rPr>
                <a:t>Administrator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DB HelvethaicaAIS X 65 Med"/>
                <a:cs typeface="DB HelvethaicaAIS X 65 Med"/>
              </a:endParaRPr>
            </a:p>
          </p:txBody>
        </p:sp>
        <p:pic>
          <p:nvPicPr>
            <p:cNvPr id="164" name="Picture 163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61469" y="9673430"/>
              <a:ext cx="1714967" cy="1072084"/>
            </a:xfrm>
            <a:prstGeom prst="rect">
              <a:avLst/>
            </a:prstGeom>
            <a:ln w="3175" cmpd="sng">
              <a:solidFill>
                <a:srgbClr val="A6A6A6"/>
              </a:solidFill>
            </a:ln>
          </p:spPr>
        </p:pic>
        <p:sp>
          <p:nvSpPr>
            <p:cNvPr id="165" name="Oval 164"/>
            <p:cNvSpPr/>
            <p:nvPr/>
          </p:nvSpPr>
          <p:spPr>
            <a:xfrm>
              <a:off x="2785440" y="9984416"/>
              <a:ext cx="839634" cy="8357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E1C11"/>
                </a:solidFill>
              </a:endParaRPr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0089" y="10193156"/>
              <a:ext cx="381679" cy="38167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Rectangle 166"/>
            <p:cNvSpPr/>
            <p:nvPr/>
          </p:nvSpPr>
          <p:spPr>
            <a:xfrm>
              <a:off x="1347876" y="5927439"/>
              <a:ext cx="1520377" cy="5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00" dirty="0" smtClean="0">
                  <a:latin typeface="DB HelvethaicaAIS X 65 Med"/>
                  <a:cs typeface="DB HelvethaicaAIS X 65 Med"/>
                </a:rPr>
                <a:t>Access to learn with Blended Learning Platforms on Web/Mobile</a:t>
              </a:r>
              <a:endParaRPr lang="en-US" sz="1100" dirty="0">
                <a:latin typeface="DB HelvethaicaAIS X 65 Med"/>
                <a:cs typeface="DB HelvethaicaAIS X 65 Med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651855" y="10200025"/>
              <a:ext cx="1822412" cy="599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lvethaicaAIS X 65 Med"/>
                  <a:cs typeface="DB HelvethaicaAIS X 65 Med"/>
                </a:rPr>
                <a:t>Manage, control and analyze in one place with multi-level management</a:t>
              </a:r>
            </a:p>
          </p:txBody>
        </p:sp>
        <p:sp>
          <p:nvSpPr>
            <p:cNvPr id="169" name="Arc 168"/>
            <p:cNvSpPr/>
            <p:nvPr/>
          </p:nvSpPr>
          <p:spPr>
            <a:xfrm>
              <a:off x="2072179" y="8630354"/>
              <a:ext cx="2668961" cy="1940779"/>
            </a:xfrm>
            <a:prstGeom prst="arc">
              <a:avLst>
                <a:gd name="adj1" fmla="val 10852136"/>
                <a:gd name="adj2" fmla="val 15570983"/>
              </a:avLst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215795" y="9100367"/>
              <a:ext cx="1440996" cy="272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>
                  <a:latin typeface="DB HelvethaicaAIS X 65 Med"/>
                  <a:cs typeface="DB HelvethaicaAIS X 65 Med"/>
                </a:rPr>
                <a:t>Data &amp; Tracking</a:t>
              </a:r>
              <a:endParaRPr lang="en-US" sz="1200" dirty="0">
                <a:latin typeface="DB HelvethaicaAIS X 65 Med"/>
                <a:cs typeface="DB HelvethaicaAIS X 65 Med"/>
              </a:endParaRPr>
            </a:p>
          </p:txBody>
        </p:sp>
        <p:sp>
          <p:nvSpPr>
            <p:cNvPr id="171" name="Arc 170"/>
            <p:cNvSpPr/>
            <p:nvPr/>
          </p:nvSpPr>
          <p:spPr>
            <a:xfrm rot="250481">
              <a:off x="1763052" y="8384723"/>
              <a:ext cx="2787731" cy="2315435"/>
            </a:xfrm>
            <a:prstGeom prst="arc">
              <a:avLst>
                <a:gd name="adj1" fmla="val 10852136"/>
                <a:gd name="adj2" fmla="val 15570983"/>
              </a:avLst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306829" y="8678980"/>
              <a:ext cx="870744" cy="272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>
                  <a:latin typeface="DB HelvethaicaAIS X 65 Med"/>
                  <a:cs typeface="DB HelvethaicaAIS X 65 Med"/>
                </a:rPr>
                <a:t>Manage</a:t>
              </a:r>
              <a:endParaRPr lang="en-US" sz="1200" dirty="0">
                <a:latin typeface="DB HelvethaicaAIS X 65 Med"/>
                <a:cs typeface="DB HelvethaicaAIS X 65 Med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458502" y="7764553"/>
              <a:ext cx="2500659" cy="30634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DB HelvethaicaAIS X 65 Med"/>
                  <a:cs typeface="DB HelvethaicaAIS X 65 Med"/>
                </a:rPr>
                <a:t>Blended</a:t>
              </a:r>
              <a:r>
                <a:rPr lang="en-US" sz="1600" b="1" dirty="0">
                  <a:solidFill>
                    <a:schemeClr val="bg1"/>
                  </a:solidFill>
                  <a:latin typeface="DB HelvethaicaAIS X 65 Med"/>
                  <a:cs typeface="DB HelvethaicaAIS X 65 Med"/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  <a:latin typeface="DB HelvethaicaAIS X 65 Med"/>
                  <a:cs typeface="DB HelvethaicaAIS X 65 Med"/>
                </a:rPr>
                <a:t>Learning Solution</a:t>
              </a:r>
            </a:p>
          </p:txBody>
        </p:sp>
      </p:grpSp>
      <p:sp>
        <p:nvSpPr>
          <p:cNvPr id="48" name="Oval 47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6200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645" y="191453"/>
            <a:ext cx="852766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We serve Enterprises across the </a:t>
            </a:r>
            <a:r>
              <a:rPr lang="en-US" sz="3200" dirty="0" smtClean="0">
                <a:solidFill>
                  <a:srgbClr val="FF3232"/>
                </a:solidFill>
                <a:latin typeface="DB HelvethaicaAIS X 65 Med"/>
                <a:cs typeface="DB HelvethaicaAIS X 65 Med"/>
              </a:rPr>
              <a:t>industries.</a:t>
            </a:r>
            <a:endParaRPr lang="en-US" sz="3200" dirty="0">
              <a:solidFill>
                <a:srgbClr val="FF3232"/>
              </a:solidFill>
              <a:latin typeface="DB HelvethaicaAIS X 65 Med"/>
              <a:cs typeface="DB HelvethaicaAIS X 65 M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1645" y="886578"/>
            <a:ext cx="8527662" cy="402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young-professionals-cover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645" y="886578"/>
            <a:ext cx="6442648" cy="4026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9858" y="886578"/>
            <a:ext cx="2219449" cy="4026653"/>
          </a:xfrm>
          <a:prstGeom prst="rect">
            <a:avLst/>
          </a:prstGeom>
          <a:solidFill>
            <a:srgbClr val="78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03381" y="886578"/>
            <a:ext cx="1616477" cy="4026653"/>
          </a:xfrm>
          <a:prstGeom prst="triangle">
            <a:avLst>
              <a:gd name="adj" fmla="val 100000"/>
            </a:avLst>
          </a:prstGeom>
          <a:solidFill>
            <a:srgbClr val="78C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4193" y="1510410"/>
            <a:ext cx="1912645" cy="6903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52741" y="2362318"/>
            <a:ext cx="2809591" cy="228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All-in-One AIS HR development platform  </a:t>
            </a: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endParaRPr lang="en-US" sz="1400" dirty="0" smtClean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Implementing all Conicle learning platforms; ONDEMAND and CONNECT, to develop and grow all teams in the company from AIS HQ to all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departments and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branches all around the country.</a:t>
            </a:r>
          </a:p>
          <a:p>
            <a:pPr algn="r">
              <a:lnSpc>
                <a:spcPct val="80000"/>
              </a:lnSpc>
            </a:pP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  <a:p>
            <a:pPr algn="r">
              <a:lnSpc>
                <a:spcPct val="80000"/>
              </a:lnSpc>
            </a:pP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AIS or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Advanced Info Service Public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Co., Ltd.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is Thailand's largest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mobile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phone operator with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more than 40 </a:t>
            </a:r>
            <a:r>
              <a:rPr lang="en-US" sz="1200" dirty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million </a:t>
            </a:r>
            <a:r>
              <a:rPr lang="en-US" sz="1200" dirty="0" smtClean="0">
                <a:solidFill>
                  <a:srgbClr val="FFFFFF"/>
                </a:solidFill>
                <a:latin typeface="DB HelvethaicaAIS X 65 Med"/>
                <a:cs typeface="DB HelvethaicaAIS X 65 Med"/>
              </a:rPr>
              <a:t>subscribers providing full length of digital products and services.  </a:t>
            </a:r>
            <a:endParaRPr lang="en-US" sz="1200" dirty="0">
              <a:solidFill>
                <a:srgbClr val="FFFFFF"/>
              </a:solidFill>
              <a:latin typeface="DB HelvethaicaAIS X 65 Med"/>
              <a:cs typeface="DB HelvethaicaAIS X 65 Me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76252" y="5015668"/>
            <a:ext cx="970368" cy="128283"/>
            <a:chOff x="3630659" y="5080000"/>
            <a:chExt cx="970368" cy="128283"/>
          </a:xfrm>
        </p:grpSpPr>
        <p:sp>
          <p:nvSpPr>
            <p:cNvPr id="13" name="Oval 12"/>
            <p:cNvSpPr/>
            <p:nvPr/>
          </p:nvSpPr>
          <p:spPr>
            <a:xfrm>
              <a:off x="3630659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911351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92043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472735" y="5080000"/>
              <a:ext cx="128292" cy="1282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/>
          <p:cNvSpPr/>
          <p:nvPr/>
        </p:nvSpPr>
        <p:spPr>
          <a:xfrm>
            <a:off x="-1234565" y="1315805"/>
            <a:ext cx="1416861" cy="139595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4000" b="1" dirty="0" smtClean="0"/>
              <a:t>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3539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1522</Words>
  <Application>Microsoft Macintosh PowerPoint</Application>
  <PresentationFormat>On-screen Show (16:10)</PresentationFormat>
  <Paragraphs>217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Theeranit Pongtongmuang</dc:creator>
  <cp:lastModifiedBy>Theeranit Pongtongmuang</cp:lastModifiedBy>
  <cp:revision>105</cp:revision>
  <dcterms:created xsi:type="dcterms:W3CDTF">2016-09-30T06:55:42Z</dcterms:created>
  <dcterms:modified xsi:type="dcterms:W3CDTF">2016-10-05T12:03:40Z</dcterms:modified>
</cp:coreProperties>
</file>